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sldIdLst>
    <p:sldId id="256" r:id="rId3"/>
    <p:sldId id="270" r:id="rId4"/>
    <p:sldId id="279" r:id="rId5"/>
    <p:sldId id="273" r:id="rId6"/>
    <p:sldId id="267" r:id="rId7"/>
    <p:sldId id="272" r:id="rId8"/>
    <p:sldId id="269" r:id="rId9"/>
    <p:sldId id="280" r:id="rId10"/>
    <p:sldId id="266" r:id="rId11"/>
    <p:sldId id="268" r:id="rId12"/>
    <p:sldId id="277" r:id="rId13"/>
    <p:sldId id="274" r:id="rId14"/>
    <p:sldId id="276" r:id="rId15"/>
    <p:sldId id="281" r:id="rId16"/>
    <p:sldId id="283" r:id="rId17"/>
    <p:sldId id="284" r:id="rId18"/>
    <p:sldId id="291" r:id="rId19"/>
    <p:sldId id="285" r:id="rId20"/>
    <p:sldId id="286" r:id="rId21"/>
    <p:sldId id="287" r:id="rId22"/>
    <p:sldId id="288" r:id="rId23"/>
    <p:sldId id="289" r:id="rId24"/>
    <p:sldId id="290" r:id="rId25"/>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3427" autoAdjust="0"/>
  </p:normalViewPr>
  <p:slideViewPr>
    <p:cSldViewPr>
      <p:cViewPr varScale="1">
        <p:scale>
          <a:sx n="59" d="100"/>
          <a:sy n="59" d="100"/>
        </p:scale>
        <p:origin x="17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1/31/2018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Mintaszöveg szerkesztése </a:t>
            </a:r>
            <a:endParaRPr lang="en-US"/>
          </a:p>
          <a:p>
            <a:pPr lvl="1"/>
            <a:r>
              <a:rPr lang="en-US" smtClean="0"/>
              <a:t>Második szint</a:t>
            </a:r>
          </a:p>
          <a:p>
            <a:pPr lvl="2"/>
            <a:r>
              <a:rPr lang="en-US" smtClean="0"/>
              <a:t>Harmadik szint</a:t>
            </a:r>
          </a:p>
          <a:p>
            <a:pPr lvl="3"/>
            <a:r>
              <a:rPr lang="en-US" smtClean="0"/>
              <a:t>Negyedik szint</a:t>
            </a:r>
          </a:p>
          <a:p>
            <a:pPr lvl="4"/>
            <a:r>
              <a:rPr lang="en-US" smtClean="0"/>
              <a:t>Ötödik szint</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dirty="0"/>
          </a:p>
        </p:txBody>
      </p:sp>
    </p:spTree>
    <p:extLst>
      <p:ext uri="{BB962C8B-B14F-4D97-AF65-F5344CB8AC3E}">
        <p14:creationId xmlns:p14="http://schemas.microsoft.com/office/powerpoint/2010/main" val="23492281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u-HU" noProof="0" dirty="0"/>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dirty="0"/>
          </a:p>
        </p:txBody>
      </p:sp>
    </p:spTree>
    <p:extLst>
      <p:ext uri="{BB962C8B-B14F-4D97-AF65-F5344CB8AC3E}">
        <p14:creationId xmlns:p14="http://schemas.microsoft.com/office/powerpoint/2010/main" val="1741641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2</a:t>
            </a:fld>
            <a:endParaRPr lang="en-US" dirty="0"/>
          </a:p>
        </p:txBody>
      </p:sp>
    </p:spTree>
    <p:extLst>
      <p:ext uri="{BB962C8B-B14F-4D97-AF65-F5344CB8AC3E}">
        <p14:creationId xmlns:p14="http://schemas.microsoft.com/office/powerpoint/2010/main" val="1103497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3</a:t>
            </a:fld>
            <a:endParaRPr lang="en-US" dirty="0"/>
          </a:p>
        </p:txBody>
      </p:sp>
    </p:spTree>
    <p:extLst>
      <p:ext uri="{BB962C8B-B14F-4D97-AF65-F5344CB8AC3E}">
        <p14:creationId xmlns:p14="http://schemas.microsoft.com/office/powerpoint/2010/main" val="2606172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5</a:t>
            </a:fld>
            <a:endParaRPr lang="en-US" dirty="0"/>
          </a:p>
        </p:txBody>
      </p:sp>
    </p:spTree>
    <p:extLst>
      <p:ext uri="{BB962C8B-B14F-4D97-AF65-F5344CB8AC3E}">
        <p14:creationId xmlns:p14="http://schemas.microsoft.com/office/powerpoint/2010/main" val="28909578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6</a:t>
            </a:fld>
            <a:endParaRPr lang="en-US" dirty="0"/>
          </a:p>
        </p:txBody>
      </p:sp>
    </p:spTree>
    <p:extLst>
      <p:ext uri="{BB962C8B-B14F-4D97-AF65-F5344CB8AC3E}">
        <p14:creationId xmlns:p14="http://schemas.microsoft.com/office/powerpoint/2010/main" val="487341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7</a:t>
            </a:fld>
            <a:endParaRPr lang="en-US" dirty="0"/>
          </a:p>
        </p:txBody>
      </p:sp>
    </p:spTree>
    <p:extLst>
      <p:ext uri="{BB962C8B-B14F-4D97-AF65-F5344CB8AC3E}">
        <p14:creationId xmlns:p14="http://schemas.microsoft.com/office/powerpoint/2010/main" val="415935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baseline="0" dirty="0" smtClean="0"/>
          </a:p>
          <a:p>
            <a:r>
              <a:rPr lang="hu-HU" baseline="0" dirty="0" smtClean="0"/>
              <a:t> </a:t>
            </a:r>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9</a:t>
            </a:fld>
            <a:endParaRPr lang="en-US" dirty="0"/>
          </a:p>
        </p:txBody>
      </p:sp>
    </p:spTree>
    <p:extLst>
      <p:ext uri="{BB962C8B-B14F-4D97-AF65-F5344CB8AC3E}">
        <p14:creationId xmlns:p14="http://schemas.microsoft.com/office/powerpoint/2010/main" val="661096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5BCCF0E1-31B6-485F-B4B0-11E7271AE8C4}" type="slidenum">
              <a:rPr lang="en-US" smtClean="0"/>
              <a:pPr/>
              <a:t>10</a:t>
            </a:fld>
            <a:endParaRPr lang="en-US" dirty="0"/>
          </a:p>
        </p:txBody>
      </p:sp>
    </p:spTree>
    <p:extLst>
      <p:ext uri="{BB962C8B-B14F-4D97-AF65-F5344CB8AC3E}">
        <p14:creationId xmlns:p14="http://schemas.microsoft.com/office/powerpoint/2010/main" val="1791516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hu-HU" smtClean="0"/>
              <a:t>Mintacím szerkesztése</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dirty="0"/>
          </a:p>
        </p:txBody>
      </p:sp>
      <p:sp>
        <p:nvSpPr>
          <p:cNvPr id="28" name="Date Placeholder 27"/>
          <p:cNvSpPr>
            <a:spLocks noGrp="1"/>
          </p:cNvSpPr>
          <p:nvPr>
            <p:ph type="dt" sz="half" idx="10"/>
          </p:nvPr>
        </p:nvSpPr>
        <p:spPr>
          <a:xfrm>
            <a:off x="6583680" y="4206240"/>
            <a:ext cx="960120" cy="457200"/>
          </a:xfrm>
        </p:spPr>
        <p:txBody>
          <a:bodyPr/>
          <a:lstStyle/>
          <a:p>
            <a:fld id="{8A99DE35-1251-472E-8ECA-761D19E5D7AB}" type="datetime4">
              <a:rPr lang="en-US" smtClean="0"/>
              <a:pPr/>
              <a:t>January 31, 2018</a:t>
            </a:fld>
            <a:endParaRPr lang="en-US" dirty="0"/>
          </a:p>
        </p:txBody>
      </p:sp>
      <p:sp>
        <p:nvSpPr>
          <p:cNvPr id="17" name="Footer Placeholder 16"/>
          <p:cNvSpPr>
            <a:spLocks noGrp="1"/>
          </p:cNvSpPr>
          <p:nvPr>
            <p:ph type="ftr" sz="quarter" idx="11"/>
          </p:nvPr>
        </p:nvSpPr>
        <p:spPr>
          <a:xfrm>
            <a:off x="5257800" y="4205288"/>
            <a:ext cx="1321592"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ate Placeholder 3"/>
          <p:cNvSpPr>
            <a:spLocks noGrp="1"/>
          </p:cNvSpPr>
          <p:nvPr>
            <p:ph type="dt" sz="half" idx="10"/>
          </p:nvPr>
        </p:nvSpPr>
        <p:spPr/>
        <p:txBody>
          <a:bodyPr/>
          <a:lstStyle/>
          <a:p>
            <a:fld id="{47B8CA02-DFFD-4316-8A42-6A1844E9CDC6}" type="datetime4">
              <a:rPr lang="en-US" smtClean="0"/>
              <a:pPr/>
              <a:t>January 31,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hu-HU" smtClean="0"/>
              <a:t>Mintacím szerkesztése</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Date Placeholder 3"/>
          <p:cNvSpPr>
            <a:spLocks noGrp="1"/>
          </p:cNvSpPr>
          <p:nvPr>
            <p:ph type="dt" sz="half" idx="10"/>
          </p:nvPr>
        </p:nvSpPr>
        <p:spPr/>
        <p:txBody>
          <a:bodyPr/>
          <a:lstStyle/>
          <a:p>
            <a:fld id="{73836BB2-78A9-4DD4-AD22-7BA0D5D1C995}" type="datetime4">
              <a:rPr lang="en-US" smtClean="0"/>
              <a:pPr/>
              <a:t>January 31,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Mintacím szerkesztése</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08B07889-6B99-459D-BBB0-3D1C26BA8FF4}" type="datetime4">
              <a:rPr lang="en-US" smtClean="0"/>
              <a:pPr/>
              <a:t>January 31,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lang="hu-HU" smtClean="0"/>
              <a:t>Mintacím szerkesztése</a:t>
            </a:r>
            <a:endParaRPr lang="en-US" dirty="0"/>
          </a:p>
        </p:txBody>
      </p:sp>
      <p:sp>
        <p:nvSpPr>
          <p:cNvPr id="3" name="Text Placeholder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Text Placeholder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Content Placeholder 4"/>
          <p:cNvSpPr>
            <a:spLocks noGrp="1"/>
          </p:cNvSpPr>
          <p:nvPr>
            <p:ph sz="quarter" idx="3"/>
          </p:nvPr>
        </p:nvSpPr>
        <p:spPr>
          <a:xfrm>
            <a:off x="381000" y="2673349"/>
            <a:ext cx="4041648" cy="3886200"/>
          </a:xfrm>
        </p:spPr>
        <p:txBody>
          <a:bodyPr/>
          <a:lstStyle>
            <a:lvl1pPr>
              <a:defRPr sz="20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6" name="Content Placeholder 5"/>
          <p:cNvSpPr>
            <a:spLocks noGrp="1"/>
          </p:cNvSpPr>
          <p:nvPr>
            <p:ph sz="quarter" idx="4"/>
          </p:nvPr>
        </p:nvSpPr>
        <p:spPr>
          <a:xfrm>
            <a:off x="4718304" y="2673349"/>
            <a:ext cx="4041775" cy="3886200"/>
          </a:xfrm>
        </p:spPr>
        <p:txBody>
          <a:bodyPr/>
          <a:lstStyle>
            <a:lvl1pPr>
              <a:defRPr sz="2000"/>
            </a:lvl1pPr>
            <a:lvl2pPr>
              <a:defRPr sz="2000"/>
            </a:lvl2pPr>
            <a:lvl3pPr>
              <a:defRPr sz="1800"/>
            </a:lvl3pPr>
            <a:lvl4pPr>
              <a:defRPr sz="1600"/>
            </a:lvl4pPr>
            <a:lvl5pPr>
              <a:defRPr sz="16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26" name="Date Placeholder 25"/>
          <p:cNvSpPr>
            <a:spLocks noGrp="1"/>
          </p:cNvSpPr>
          <p:nvPr>
            <p:ph type="dt" sz="half" idx="10"/>
          </p:nvPr>
        </p:nvSpPr>
        <p:spPr/>
        <p:txBody>
          <a:bodyPr rtlCol="0"/>
          <a:lstStyle/>
          <a:p>
            <a:pPr algn="l"/>
            <a:fld id="{8A48973C-8E17-4C1E-9ACB-41481CA779D2}" type="datetime4">
              <a:rPr lang="en-US" smtClean="0"/>
              <a:pPr algn="l"/>
              <a:t>January 31, 2018</a:t>
            </a:fld>
            <a:endParaRPr lang="en-US" dirty="0"/>
          </a:p>
        </p:txBody>
      </p:sp>
      <p:sp>
        <p:nvSpPr>
          <p:cNvPr id="27" name="Slide Number Placeholder 26"/>
          <p:cNvSpPr>
            <a:spLocks noGrp="1"/>
          </p:cNvSpPr>
          <p:nvPr>
            <p:ph type="sldNum" sz="quarter" idx="11"/>
          </p:nvPr>
        </p:nvSpPr>
        <p:spPr/>
        <p:txBody>
          <a:bodyPr rtlCol="0"/>
          <a:lstStyle/>
          <a:p>
            <a:pPr algn="r"/>
            <a:fld id="{A8CE10D6-5CB1-41CD-B815-79BC778FC61A}" type="slidenum">
              <a:rPr lang="en-US" sz="1800" smtClean="0">
                <a:solidFill>
                  <a:schemeClr val="bg1"/>
                </a:solidFill>
              </a:rPr>
              <a:pPr algn="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lang="hu-HU" smtClean="0"/>
              <a:t>Mintacím szerkesztése</a:t>
            </a:r>
            <a:endParaRPr lang="en-US" dirty="0"/>
          </a:p>
        </p:txBody>
      </p:sp>
      <p:sp>
        <p:nvSpPr>
          <p:cNvPr id="3" name="Date Placeholder 2"/>
          <p:cNvSpPr>
            <a:spLocks noGrp="1"/>
          </p:cNvSpPr>
          <p:nvPr>
            <p:ph type="dt" sz="half" idx="10"/>
          </p:nvPr>
        </p:nvSpPr>
        <p:spPr>
          <a:xfrm>
            <a:off x="6583680" y="612648"/>
            <a:ext cx="957264" cy="457200"/>
          </a:xfrm>
        </p:spPr>
        <p:txBody>
          <a:bodyPr/>
          <a:lstStyle/>
          <a:p>
            <a:fld id="{7102404D-1906-4D90-89D2-619172A47E03}" type="datetime4">
              <a:rPr lang="en-US" smtClean="0"/>
              <a:pPr/>
              <a:t>January 31, 2018</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1C44E05-631C-4892-B577-17C57620E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EF8A1-4BB8-4644-9539-21E648FCEC6B}" type="datetime4">
              <a:rPr lang="en-US" smtClean="0"/>
              <a:pPr/>
              <a:t>January 31, 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1C44E05-631C-4892-B577-17C57620ECE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lvl1pPr>
          </a:lstStyle>
          <a:p>
            <a:r>
              <a:rPr lang="hu-HU" smtClean="0"/>
              <a:t>Mintacím szerkesztése</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EA8717FE-4A70-4092-B057-A6106AAD8C22}" type="datetime4">
              <a:rPr lang="en-US" smtClean="0"/>
              <a:pPr/>
              <a:t>January 31,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lvl1pPr>
          </a:lstStyle>
          <a:p>
            <a:r>
              <a:rPr lang="hu-HU" smtClean="0"/>
              <a:t>Mintacím szerkesztése</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hu-HU" smtClean="0"/>
              <a:t>Kép beszúrásához kattintson az ikonra</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dirty="0"/>
          </a:p>
        </p:txBody>
      </p:sp>
      <p:sp>
        <p:nvSpPr>
          <p:cNvPr id="5" name="Date Placeholder 4"/>
          <p:cNvSpPr>
            <a:spLocks noGrp="1"/>
          </p:cNvSpPr>
          <p:nvPr>
            <p:ph type="dt" sz="half" idx="10"/>
          </p:nvPr>
        </p:nvSpPr>
        <p:spPr/>
        <p:txBody>
          <a:bodyPr/>
          <a:lstStyle/>
          <a:p>
            <a:fld id="{304CF9C0-7F8F-4E44-9EDA-3FAB98C32DC6}" type="datetime4">
              <a:rPr lang="en-US" smtClean="0"/>
              <a:pPr/>
              <a:t>January 31, 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n-US" dirty="0" smtClean="0"/>
              <a:t>Mintacím szerkesztése</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n-US" dirty="0" smtClean="0"/>
              <a:t>Mintaszöveg szerkesztése </a:t>
            </a:r>
            <a:endParaRPr lang="en-US" dirty="0"/>
          </a:p>
          <a:p>
            <a:pPr lvl="1"/>
            <a:r>
              <a:rPr lang="en-US" dirty="0" smtClean="0"/>
              <a:t>Második szint</a:t>
            </a:r>
          </a:p>
          <a:p>
            <a:pPr lvl="2"/>
            <a:r>
              <a:rPr lang="en-US" dirty="0" smtClean="0"/>
              <a:t>Harmadik szint</a:t>
            </a:r>
          </a:p>
          <a:p>
            <a:pPr lvl="3"/>
            <a:r>
              <a:rPr lang="en-US" dirty="0" smtClean="0"/>
              <a:t>Negyedik szint</a:t>
            </a:r>
          </a:p>
          <a:p>
            <a:pPr lvl="4"/>
            <a:r>
              <a:rPr lang="en-US" dirty="0" smtClean="0"/>
              <a:t>Ötödik szint</a:t>
            </a:r>
          </a:p>
          <a:p>
            <a:pPr lvl="5"/>
            <a:r>
              <a:rPr lang="en-US" dirty="0" smtClean="0"/>
              <a:t>Hatodik szint</a:t>
            </a:r>
          </a:p>
          <a:p>
            <a:pPr lvl="6"/>
            <a:r>
              <a:rPr lang="en-US" dirty="0" smtClean="0"/>
              <a:t>Hetedik szint</a:t>
            </a:r>
          </a:p>
          <a:p>
            <a:pPr lvl="7"/>
            <a:r>
              <a:rPr lang="en-US" dirty="0" smtClean="0"/>
              <a:t>Nyolcadik szint</a:t>
            </a:r>
          </a:p>
          <a:p>
            <a:pPr lvl="8"/>
            <a:r>
              <a:rPr lang="en-US" dirty="0" smtClean="0"/>
              <a:t>Kilencedik szint</a:t>
            </a:r>
            <a:endParaRPr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a:defRPr sz="800">
                <a:solidFill>
                  <a:schemeClr val="accent2"/>
                </a:solidFill>
              </a:defRPr>
            </a:lvl1pPr>
          </a:lstStyle>
          <a:p>
            <a:pPr algn="l"/>
            <a:fld id="{8A48973C-8E17-4C1E-9ACB-41481CA779D2}" type="datetime4">
              <a:rPr lang="en-US" smtClean="0"/>
              <a:pPr algn="l"/>
              <a:t>January 31, 2018</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a:defRPr sz="800">
                <a:solidFill>
                  <a:schemeClr val="accent2"/>
                </a:solidFill>
              </a:defRPr>
            </a:lvl1pPr>
          </a:lstStyle>
          <a:p>
            <a:pPr algn="r"/>
            <a:endParaRPr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a:defRPr sz="1800">
                <a:solidFill>
                  <a:srgbClr val="FFFFFF"/>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coopseurope.coo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oopseurope.coop/"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252536" y="1124744"/>
            <a:ext cx="9663879" cy="1470025"/>
          </a:xfrm>
        </p:spPr>
        <p:txBody>
          <a:bodyPr>
            <a:normAutofit fontScale="90000"/>
          </a:bodyPr>
          <a:lstStyle/>
          <a:p>
            <a:pPr algn="ctr"/>
            <a:r>
              <a:rPr lang="hu-HU" sz="3600" b="1" dirty="0" smtClean="0">
                <a:latin typeface="+mn-lt"/>
              </a:rPr>
              <a:t>THE RELEVANCE OF INTERNATIONAL COOPERATIVE PRINCIPLES RELATED TO THE EU LAW</a:t>
            </a:r>
            <a:endParaRPr lang="hu-HU" sz="3600" b="1" noProof="0" dirty="0">
              <a:latin typeface="+mn-lt"/>
            </a:endParaRPr>
          </a:p>
        </p:txBody>
      </p:sp>
      <p:sp>
        <p:nvSpPr>
          <p:cNvPr id="3" name="Rectangle 2"/>
          <p:cNvSpPr>
            <a:spLocks noGrp="1"/>
          </p:cNvSpPr>
          <p:nvPr>
            <p:ph type="subTitle" idx="1"/>
          </p:nvPr>
        </p:nvSpPr>
        <p:spPr>
          <a:xfrm>
            <a:off x="457200" y="3864768"/>
            <a:ext cx="7139136" cy="1752600"/>
          </a:xfrm>
        </p:spPr>
        <p:txBody>
          <a:bodyPr>
            <a:normAutofit fontScale="92500" lnSpcReduction="10000"/>
          </a:bodyPr>
          <a:lstStyle/>
          <a:p>
            <a:endParaRPr lang="hu-HU" dirty="0"/>
          </a:p>
          <a:p>
            <a:r>
              <a:rPr lang="hu-HU" b="1" noProof="0" dirty="0" smtClean="0"/>
              <a:t>Dr. Klára Bak </a:t>
            </a:r>
          </a:p>
          <a:p>
            <a:r>
              <a:rPr lang="hu-HU" b="1" dirty="0" err="1" smtClean="0"/>
              <a:t>Expert</a:t>
            </a:r>
            <a:endParaRPr lang="hu-HU" b="1" noProof="0" dirty="0" smtClean="0"/>
          </a:p>
          <a:p>
            <a:endParaRPr lang="hu-HU" dirty="0"/>
          </a:p>
          <a:p>
            <a:r>
              <a:rPr lang="hu-HU" noProof="0" dirty="0" err="1" smtClean="0"/>
              <a:t>Cooperative</a:t>
            </a:r>
            <a:r>
              <a:rPr lang="hu-HU" noProof="0" dirty="0" smtClean="0"/>
              <a:t> Research Institute (Hungary)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35000" y="620687"/>
            <a:ext cx="8640960" cy="6247864"/>
          </a:xfrm>
          <a:prstGeom prst="rect">
            <a:avLst/>
          </a:prstGeom>
          <a:noFill/>
        </p:spPr>
        <p:txBody>
          <a:bodyPr wrap="square" rtlCol="0">
            <a:spAutoFit/>
          </a:bodyPr>
          <a:lstStyle/>
          <a:p>
            <a:pPr algn="ctr"/>
            <a:r>
              <a:rPr lang="hu-HU" sz="4000" b="1" dirty="0" smtClean="0">
                <a:solidFill>
                  <a:schemeClr val="tx2"/>
                </a:solidFill>
              </a:rPr>
              <a:t>THE UNIQUE FEATURES OF COOPERATIVES</a:t>
            </a:r>
          </a:p>
          <a:p>
            <a:pPr algn="ctr"/>
            <a:endParaRPr lang="hu-HU" sz="2800" b="1" dirty="0" smtClean="0">
              <a:solidFill>
                <a:schemeClr val="tx2"/>
              </a:solidFill>
            </a:endParaRPr>
          </a:p>
          <a:p>
            <a:pPr marL="457200" indent="-457200" algn="just">
              <a:buFont typeface="Arial" panose="020B0604020202020204" pitchFamily="34" charset="0"/>
              <a:buChar char="•"/>
            </a:pPr>
            <a:r>
              <a:rPr lang="hu-HU" sz="2800" b="1" dirty="0" err="1">
                <a:solidFill>
                  <a:schemeClr val="tx2"/>
                </a:solidFill>
              </a:rPr>
              <a:t>h</a:t>
            </a:r>
            <a:r>
              <a:rPr lang="hu-HU" sz="2800" b="1" dirty="0" err="1" smtClean="0">
                <a:solidFill>
                  <a:schemeClr val="tx2"/>
                </a:solidFill>
              </a:rPr>
              <a:t>aving</a:t>
            </a:r>
            <a:r>
              <a:rPr lang="hu-HU" sz="2800" b="1" dirty="0" smtClean="0">
                <a:solidFill>
                  <a:schemeClr val="tx2"/>
                </a:solidFill>
              </a:rPr>
              <a:t> </a:t>
            </a:r>
            <a:r>
              <a:rPr lang="hu-HU" sz="2800" b="1" dirty="0" err="1" smtClean="0">
                <a:solidFill>
                  <a:schemeClr val="tx2"/>
                </a:solidFill>
              </a:rPr>
              <a:t>complex</a:t>
            </a:r>
            <a:r>
              <a:rPr lang="hu-HU" sz="2800" b="1" dirty="0" smtClean="0">
                <a:solidFill>
                  <a:schemeClr val="tx2"/>
                </a:solidFill>
              </a:rPr>
              <a:t> </a:t>
            </a:r>
            <a:r>
              <a:rPr lang="hu-HU" sz="2800" b="1" dirty="0" err="1" smtClean="0">
                <a:solidFill>
                  <a:schemeClr val="tx2"/>
                </a:solidFill>
              </a:rPr>
              <a:t>goals</a:t>
            </a:r>
            <a:r>
              <a:rPr lang="hu-HU" sz="2800" b="1" dirty="0" smtClean="0">
                <a:solidFill>
                  <a:schemeClr val="tx2"/>
                </a:solidFill>
              </a:rPr>
              <a:t>: </a:t>
            </a:r>
          </a:p>
          <a:p>
            <a:pPr marL="457200" indent="-457200" algn="just">
              <a:buFont typeface="Wingdings" panose="05000000000000000000" pitchFamily="2" charset="2"/>
              <a:buChar char="Ø"/>
            </a:pPr>
            <a:r>
              <a:rPr lang="en-US" sz="2400" b="1" dirty="0">
                <a:solidFill>
                  <a:schemeClr val="tx2"/>
                </a:solidFill>
              </a:rPr>
              <a:t>to satisfy the economic needs of the cooperative members;</a:t>
            </a:r>
          </a:p>
          <a:p>
            <a:pPr marL="457200" indent="-457200" algn="just">
              <a:buFont typeface="Wingdings" panose="05000000000000000000" pitchFamily="2" charset="2"/>
              <a:buChar char="Ø"/>
            </a:pPr>
            <a:r>
              <a:rPr lang="en-US" sz="2400" b="1" dirty="0" smtClean="0">
                <a:solidFill>
                  <a:schemeClr val="tx2"/>
                </a:solidFill>
              </a:rPr>
              <a:t>to </a:t>
            </a:r>
            <a:r>
              <a:rPr lang="en-US" sz="2400" b="1" dirty="0">
                <a:solidFill>
                  <a:schemeClr val="tx2"/>
                </a:solidFill>
              </a:rPr>
              <a:t>satisfy </a:t>
            </a:r>
            <a:r>
              <a:rPr lang="en-US" sz="2400" b="1" dirty="0" smtClean="0">
                <a:solidFill>
                  <a:schemeClr val="tx2"/>
                </a:solidFill>
              </a:rPr>
              <a:t>social </a:t>
            </a:r>
            <a:r>
              <a:rPr lang="en-US" sz="2400" b="1" dirty="0">
                <a:solidFill>
                  <a:schemeClr val="tx2"/>
                </a:solidFill>
              </a:rPr>
              <a:t>and cultural needs of the cooperative </a:t>
            </a:r>
            <a:r>
              <a:rPr lang="en-US" sz="2400" b="1" dirty="0" smtClean="0">
                <a:solidFill>
                  <a:schemeClr val="tx2"/>
                </a:solidFill>
              </a:rPr>
              <a:t>members</a:t>
            </a:r>
            <a:endParaRPr lang="hu-HU" sz="2400" b="1" dirty="0" smtClean="0">
              <a:solidFill>
                <a:schemeClr val="tx2"/>
              </a:solidFill>
            </a:endParaRPr>
          </a:p>
          <a:p>
            <a:pPr algn="just"/>
            <a:endParaRPr lang="hu-HU" sz="2400" b="1" dirty="0" smtClean="0">
              <a:solidFill>
                <a:schemeClr val="tx2"/>
              </a:solidFill>
            </a:endParaRPr>
          </a:p>
          <a:p>
            <a:pPr algn="just"/>
            <a:r>
              <a:rPr lang="hu-HU" sz="2400" b="1" dirty="0" smtClean="0">
                <a:solidFill>
                  <a:schemeClr val="tx2"/>
                </a:solidFill>
              </a:rPr>
              <a:t>PURPOSE: </a:t>
            </a:r>
            <a:r>
              <a:rPr lang="en-US" sz="2400" b="1" dirty="0" smtClean="0">
                <a:solidFill>
                  <a:schemeClr val="tx2"/>
                </a:solidFill>
              </a:rPr>
              <a:t>improving </a:t>
            </a:r>
            <a:r>
              <a:rPr lang="en-US" sz="2400" b="1" dirty="0">
                <a:solidFill>
                  <a:schemeClr val="tx2"/>
                </a:solidFill>
              </a:rPr>
              <a:t>quality of life for </a:t>
            </a:r>
            <a:r>
              <a:rPr lang="en-US" sz="2400" b="1" dirty="0" smtClean="0">
                <a:solidFill>
                  <a:schemeClr val="tx2"/>
                </a:solidFill>
              </a:rPr>
              <a:t>the members</a:t>
            </a:r>
            <a:endParaRPr lang="en-US" sz="2400" b="1" dirty="0">
              <a:solidFill>
                <a:schemeClr val="tx2"/>
              </a:solidFill>
            </a:endParaRPr>
          </a:p>
          <a:p>
            <a:pPr algn="just"/>
            <a:endParaRPr lang="hu-HU" sz="2800" b="1" dirty="0" smtClean="0">
              <a:solidFill>
                <a:schemeClr val="tx2"/>
              </a:solidFill>
            </a:endParaRPr>
          </a:p>
          <a:p>
            <a:pPr marL="457200" indent="-457200" algn="just">
              <a:buFont typeface="Arial" panose="020B0604020202020204" pitchFamily="34" charset="0"/>
              <a:buChar char="•"/>
            </a:pPr>
            <a:r>
              <a:rPr lang="hu-HU" sz="2800" b="1" dirty="0" err="1" smtClean="0">
                <a:solidFill>
                  <a:schemeClr val="tx2"/>
                </a:solidFill>
              </a:rPr>
              <a:t>having</a:t>
            </a:r>
            <a:r>
              <a:rPr lang="hu-HU" sz="2800" b="1" dirty="0" smtClean="0">
                <a:solidFill>
                  <a:schemeClr val="tx2"/>
                </a:solidFill>
              </a:rPr>
              <a:t> </a:t>
            </a:r>
            <a:r>
              <a:rPr lang="hu-HU" sz="2800" b="1" dirty="0" err="1" smtClean="0">
                <a:solidFill>
                  <a:schemeClr val="tx2"/>
                </a:solidFill>
              </a:rPr>
              <a:t>special</a:t>
            </a:r>
            <a:r>
              <a:rPr lang="hu-HU" sz="2800" b="1" dirty="0" smtClean="0">
                <a:solidFill>
                  <a:schemeClr val="tx2"/>
                </a:solidFill>
              </a:rPr>
              <a:t> </a:t>
            </a:r>
            <a:r>
              <a:rPr lang="hu-HU" sz="2800" b="1" dirty="0" err="1" smtClean="0">
                <a:solidFill>
                  <a:schemeClr val="tx2"/>
                </a:solidFill>
              </a:rPr>
              <a:t>functional</a:t>
            </a:r>
            <a:r>
              <a:rPr lang="hu-HU" sz="2800" b="1" dirty="0" smtClean="0">
                <a:solidFill>
                  <a:schemeClr val="tx2"/>
                </a:solidFill>
              </a:rPr>
              <a:t> </a:t>
            </a:r>
            <a:r>
              <a:rPr lang="hu-HU" sz="2800" b="1" dirty="0" err="1" smtClean="0">
                <a:solidFill>
                  <a:schemeClr val="tx2"/>
                </a:solidFill>
              </a:rPr>
              <a:t>principles</a:t>
            </a:r>
            <a:r>
              <a:rPr lang="hu-HU" sz="2800" b="1" dirty="0" smtClean="0">
                <a:solidFill>
                  <a:schemeClr val="tx2"/>
                </a:solidFill>
              </a:rPr>
              <a:t>; </a:t>
            </a:r>
          </a:p>
          <a:p>
            <a:pPr algn="just"/>
            <a:endParaRPr lang="hu-HU" sz="3600" b="1" dirty="0" smtClean="0">
              <a:solidFill>
                <a:schemeClr val="tx2"/>
              </a:solidFill>
            </a:endParaRPr>
          </a:p>
          <a:p>
            <a:pPr algn="just"/>
            <a:endParaRPr lang="hu-HU" sz="2800" b="1" dirty="0">
              <a:solidFill>
                <a:schemeClr val="tx2"/>
              </a:solidFill>
            </a:endParaRPr>
          </a:p>
        </p:txBody>
      </p:sp>
    </p:spTree>
    <p:extLst>
      <p:ext uri="{BB962C8B-B14F-4D97-AF65-F5344CB8AC3E}">
        <p14:creationId xmlns:p14="http://schemas.microsoft.com/office/powerpoint/2010/main" val="700432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23528" y="692696"/>
            <a:ext cx="8640960" cy="5139869"/>
          </a:xfrm>
          <a:prstGeom prst="rect">
            <a:avLst/>
          </a:prstGeom>
        </p:spPr>
        <p:txBody>
          <a:bodyPr wrap="square">
            <a:spAutoFit/>
          </a:bodyPr>
          <a:lstStyle/>
          <a:p>
            <a:pPr algn="ctr"/>
            <a:r>
              <a:rPr lang="hu-HU" sz="3200" b="1" dirty="0">
                <a:solidFill>
                  <a:schemeClr val="tx2"/>
                </a:solidFill>
              </a:rPr>
              <a:t>STATEMENT ON THE CO-OPERATIVE </a:t>
            </a:r>
            <a:r>
              <a:rPr lang="hu-HU" sz="3200" b="1" dirty="0" smtClean="0">
                <a:solidFill>
                  <a:schemeClr val="tx2"/>
                </a:solidFill>
              </a:rPr>
              <a:t>IDENTITY</a:t>
            </a:r>
          </a:p>
          <a:p>
            <a:pPr algn="ctr"/>
            <a:r>
              <a:rPr lang="hu-HU" sz="3200" b="1" dirty="0" smtClean="0">
                <a:solidFill>
                  <a:schemeClr val="tx2"/>
                </a:solidFill>
              </a:rPr>
              <a:t>(International </a:t>
            </a:r>
            <a:r>
              <a:rPr lang="hu-HU" sz="3200" b="1" dirty="0" err="1" smtClean="0">
                <a:solidFill>
                  <a:schemeClr val="tx2"/>
                </a:solidFill>
              </a:rPr>
              <a:t>Cooperative</a:t>
            </a:r>
            <a:r>
              <a:rPr lang="hu-HU" sz="3200" b="1" dirty="0" smtClean="0">
                <a:solidFill>
                  <a:schemeClr val="tx2"/>
                </a:solidFill>
              </a:rPr>
              <a:t> </a:t>
            </a:r>
            <a:r>
              <a:rPr lang="hu-HU" sz="3200" b="1" dirty="0" err="1" smtClean="0">
                <a:solidFill>
                  <a:schemeClr val="tx2"/>
                </a:solidFill>
              </a:rPr>
              <a:t>Alliance</a:t>
            </a:r>
            <a:r>
              <a:rPr lang="hu-HU" sz="3200" b="1" dirty="0" smtClean="0">
                <a:solidFill>
                  <a:schemeClr val="tx2"/>
                </a:solidFill>
              </a:rPr>
              <a:t>)</a:t>
            </a:r>
          </a:p>
          <a:p>
            <a:pPr algn="ctr"/>
            <a:r>
              <a:rPr lang="hu-HU" sz="3200" b="1" dirty="0" smtClean="0">
                <a:solidFill>
                  <a:schemeClr val="tx2"/>
                </a:solidFill>
              </a:rPr>
              <a:t>(1995)</a:t>
            </a:r>
          </a:p>
          <a:p>
            <a:pPr algn="ctr"/>
            <a:endParaRPr lang="hu-HU" sz="3200" b="1" dirty="0" smtClean="0">
              <a:solidFill>
                <a:schemeClr val="tx2"/>
              </a:solidFill>
            </a:endParaRPr>
          </a:p>
          <a:p>
            <a:pPr algn="just"/>
            <a:r>
              <a:rPr lang="hu-HU" sz="2800" i="1" dirty="0" smtClean="0">
                <a:solidFill>
                  <a:schemeClr val="tx2"/>
                </a:solidFill>
              </a:rPr>
              <a:t>„</a:t>
            </a:r>
            <a:r>
              <a:rPr lang="en-US" sz="2800" i="1" dirty="0" smtClean="0">
                <a:solidFill>
                  <a:schemeClr val="tx2"/>
                </a:solidFill>
              </a:rPr>
              <a:t>A </a:t>
            </a:r>
            <a:r>
              <a:rPr lang="en-US" sz="2800" i="1" dirty="0">
                <a:solidFill>
                  <a:schemeClr val="tx2"/>
                </a:solidFill>
              </a:rPr>
              <a:t>co-operative is an autonomous association of persons united voluntarily to meet their common economic,</a:t>
            </a:r>
          </a:p>
          <a:p>
            <a:pPr algn="just"/>
            <a:r>
              <a:rPr lang="en-US" sz="2800" i="1" dirty="0">
                <a:solidFill>
                  <a:schemeClr val="tx2"/>
                </a:solidFill>
              </a:rPr>
              <a:t>social, and cultural needs and aspirations through a jointly-owned and democratically-controlled enterprise</a:t>
            </a:r>
            <a:r>
              <a:rPr lang="en-US" sz="2800" i="1" dirty="0" smtClean="0">
                <a:solidFill>
                  <a:schemeClr val="tx2"/>
                </a:solidFill>
              </a:rPr>
              <a:t>.</a:t>
            </a:r>
            <a:r>
              <a:rPr lang="hu-HU" sz="2800" i="1" dirty="0" smtClean="0">
                <a:solidFill>
                  <a:schemeClr val="tx2"/>
                </a:solidFill>
              </a:rPr>
              <a:t>”</a:t>
            </a:r>
            <a:endParaRPr lang="hu-HU" sz="2800" i="1" dirty="0">
              <a:solidFill>
                <a:schemeClr val="tx2"/>
              </a:solidFill>
            </a:endParaRPr>
          </a:p>
        </p:txBody>
      </p:sp>
    </p:spTree>
    <p:extLst>
      <p:ext uri="{BB962C8B-B14F-4D97-AF65-F5344CB8AC3E}">
        <p14:creationId xmlns:p14="http://schemas.microsoft.com/office/powerpoint/2010/main" val="1140596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467544" y="548680"/>
            <a:ext cx="8496944" cy="5816977"/>
          </a:xfrm>
          <a:prstGeom prst="rect">
            <a:avLst/>
          </a:prstGeom>
        </p:spPr>
        <p:txBody>
          <a:bodyPr wrap="square">
            <a:spAutoFit/>
          </a:bodyPr>
          <a:lstStyle/>
          <a:p>
            <a:pPr algn="ctr"/>
            <a:r>
              <a:rPr lang="hu-HU" sz="3200" b="1" dirty="0" smtClean="0">
                <a:solidFill>
                  <a:schemeClr val="tx2"/>
                </a:solidFill>
              </a:rPr>
              <a:t>STATEMENT ON THE CO-OPERATIVE IDENTITY</a:t>
            </a:r>
            <a:endParaRPr lang="hu-HU" sz="2800" dirty="0" smtClean="0">
              <a:solidFill>
                <a:schemeClr val="tx2"/>
              </a:solidFill>
            </a:endParaRPr>
          </a:p>
          <a:p>
            <a:r>
              <a:rPr lang="en-US" sz="2800" dirty="0" smtClean="0">
                <a:solidFill>
                  <a:schemeClr val="tx2"/>
                </a:solidFill>
              </a:rPr>
              <a:t>Co-operative values</a:t>
            </a:r>
            <a:endParaRPr lang="hu-HU" sz="2800" dirty="0" smtClean="0">
              <a:solidFill>
                <a:schemeClr val="tx2"/>
              </a:solidFill>
            </a:endParaRPr>
          </a:p>
          <a:p>
            <a:endParaRPr lang="en-US" sz="2800" dirty="0">
              <a:solidFill>
                <a:schemeClr val="tx2"/>
              </a:solidFill>
            </a:endParaRPr>
          </a:p>
          <a:p>
            <a:pPr marL="457200" indent="-457200">
              <a:buFont typeface="Arial" panose="020B0604020202020204" pitchFamily="34" charset="0"/>
              <a:buChar char="•"/>
            </a:pPr>
            <a:r>
              <a:rPr lang="en-US" sz="2800" dirty="0" smtClean="0">
                <a:solidFill>
                  <a:schemeClr val="tx2"/>
                </a:solidFill>
              </a:rPr>
              <a:t>self-help</a:t>
            </a:r>
            <a:r>
              <a:rPr lang="en-US" sz="2800" dirty="0">
                <a:solidFill>
                  <a:schemeClr val="tx2"/>
                </a:solidFill>
              </a:rPr>
              <a:t>, </a:t>
            </a:r>
            <a:endParaRPr lang="hu-HU" sz="2800" dirty="0" smtClean="0">
              <a:solidFill>
                <a:schemeClr val="tx2"/>
              </a:solidFill>
            </a:endParaRPr>
          </a:p>
          <a:p>
            <a:pPr marL="457200" indent="-457200">
              <a:buFont typeface="Arial" panose="020B0604020202020204" pitchFamily="34" charset="0"/>
              <a:buChar char="•"/>
            </a:pPr>
            <a:r>
              <a:rPr lang="en-US" sz="2800" dirty="0" smtClean="0">
                <a:solidFill>
                  <a:schemeClr val="tx2"/>
                </a:solidFill>
              </a:rPr>
              <a:t>self-responsibility</a:t>
            </a:r>
            <a:r>
              <a:rPr lang="en-US" sz="2800" dirty="0">
                <a:solidFill>
                  <a:schemeClr val="tx2"/>
                </a:solidFill>
              </a:rPr>
              <a:t>, </a:t>
            </a:r>
            <a:endParaRPr lang="hu-HU" sz="2800" dirty="0" smtClean="0">
              <a:solidFill>
                <a:schemeClr val="tx2"/>
              </a:solidFill>
            </a:endParaRPr>
          </a:p>
          <a:p>
            <a:pPr marL="457200" indent="-457200">
              <a:buFont typeface="Arial" panose="020B0604020202020204" pitchFamily="34" charset="0"/>
              <a:buChar char="•"/>
            </a:pPr>
            <a:r>
              <a:rPr lang="en-US" sz="2800" dirty="0" smtClean="0">
                <a:solidFill>
                  <a:schemeClr val="tx2"/>
                </a:solidFill>
              </a:rPr>
              <a:t>democracy</a:t>
            </a:r>
            <a:r>
              <a:rPr lang="en-US" sz="2800" dirty="0">
                <a:solidFill>
                  <a:schemeClr val="tx2"/>
                </a:solidFill>
              </a:rPr>
              <a:t>, </a:t>
            </a:r>
            <a:endParaRPr lang="hu-HU" sz="2800" dirty="0" smtClean="0">
              <a:solidFill>
                <a:schemeClr val="tx2"/>
              </a:solidFill>
            </a:endParaRPr>
          </a:p>
          <a:p>
            <a:pPr marL="457200" indent="-457200">
              <a:buFont typeface="Arial" panose="020B0604020202020204" pitchFamily="34" charset="0"/>
              <a:buChar char="•"/>
            </a:pPr>
            <a:r>
              <a:rPr lang="en-US" sz="2800" dirty="0" smtClean="0">
                <a:solidFill>
                  <a:schemeClr val="tx2"/>
                </a:solidFill>
              </a:rPr>
              <a:t>equality</a:t>
            </a:r>
            <a:r>
              <a:rPr lang="en-US" sz="2800" dirty="0">
                <a:solidFill>
                  <a:schemeClr val="tx2"/>
                </a:solidFill>
              </a:rPr>
              <a:t>, </a:t>
            </a:r>
            <a:endParaRPr lang="hu-HU" sz="2800" dirty="0" smtClean="0">
              <a:solidFill>
                <a:schemeClr val="tx2"/>
              </a:solidFill>
            </a:endParaRPr>
          </a:p>
          <a:p>
            <a:pPr marL="457200" indent="-457200">
              <a:buFont typeface="Arial" panose="020B0604020202020204" pitchFamily="34" charset="0"/>
              <a:buChar char="•"/>
            </a:pPr>
            <a:r>
              <a:rPr lang="hu-HU" sz="2800" dirty="0" smtClean="0">
                <a:solidFill>
                  <a:schemeClr val="tx2"/>
                </a:solidFill>
              </a:rPr>
              <a:t>s</a:t>
            </a:r>
            <a:r>
              <a:rPr lang="en-US" sz="2800" dirty="0" err="1" smtClean="0">
                <a:solidFill>
                  <a:schemeClr val="tx2"/>
                </a:solidFill>
              </a:rPr>
              <a:t>olidarity</a:t>
            </a:r>
            <a:r>
              <a:rPr lang="hu-HU" sz="2800" dirty="0" smtClean="0">
                <a:solidFill>
                  <a:schemeClr val="tx2"/>
                </a:solidFill>
              </a:rPr>
              <a:t>,</a:t>
            </a:r>
          </a:p>
          <a:p>
            <a:pPr marL="457200" indent="-457200">
              <a:buFont typeface="Arial" panose="020B0604020202020204" pitchFamily="34" charset="0"/>
              <a:buChar char="•"/>
            </a:pPr>
            <a:r>
              <a:rPr lang="hu-HU" sz="2800" dirty="0">
                <a:solidFill>
                  <a:schemeClr val="tx2"/>
                </a:solidFill>
              </a:rPr>
              <a:t>h</a:t>
            </a:r>
            <a:r>
              <a:rPr lang="en-US" sz="2800" dirty="0" err="1" smtClean="0">
                <a:solidFill>
                  <a:schemeClr val="tx2"/>
                </a:solidFill>
              </a:rPr>
              <a:t>onesty</a:t>
            </a:r>
            <a:r>
              <a:rPr lang="en-US" sz="2800" dirty="0">
                <a:solidFill>
                  <a:schemeClr val="tx2"/>
                </a:solidFill>
              </a:rPr>
              <a:t>, </a:t>
            </a:r>
            <a:endParaRPr lang="hu-HU" sz="2800" dirty="0" smtClean="0">
              <a:solidFill>
                <a:schemeClr val="tx2"/>
              </a:solidFill>
            </a:endParaRPr>
          </a:p>
          <a:p>
            <a:pPr marL="457200" indent="-457200">
              <a:buFont typeface="Arial" panose="020B0604020202020204" pitchFamily="34" charset="0"/>
              <a:buChar char="•"/>
            </a:pPr>
            <a:r>
              <a:rPr lang="en-US" sz="2800" dirty="0" smtClean="0">
                <a:solidFill>
                  <a:schemeClr val="tx2"/>
                </a:solidFill>
              </a:rPr>
              <a:t>openness</a:t>
            </a:r>
            <a:r>
              <a:rPr lang="en-US" sz="2800" dirty="0">
                <a:solidFill>
                  <a:schemeClr val="tx2"/>
                </a:solidFill>
              </a:rPr>
              <a:t>, </a:t>
            </a:r>
            <a:endParaRPr lang="hu-HU" sz="2800" dirty="0" smtClean="0">
              <a:solidFill>
                <a:schemeClr val="tx2"/>
              </a:solidFill>
            </a:endParaRPr>
          </a:p>
          <a:p>
            <a:pPr marL="457200" indent="-457200">
              <a:buFont typeface="Arial" panose="020B0604020202020204" pitchFamily="34" charset="0"/>
              <a:buChar char="•"/>
            </a:pPr>
            <a:r>
              <a:rPr lang="en-US" sz="2800" dirty="0" smtClean="0">
                <a:solidFill>
                  <a:schemeClr val="tx2"/>
                </a:solidFill>
              </a:rPr>
              <a:t>social responsibility</a:t>
            </a:r>
            <a:r>
              <a:rPr lang="hu-HU" sz="2800" dirty="0" smtClean="0">
                <a:solidFill>
                  <a:schemeClr val="tx2"/>
                </a:solidFill>
              </a:rPr>
              <a:t>,</a:t>
            </a:r>
          </a:p>
          <a:p>
            <a:pPr marL="457200" indent="-457200">
              <a:buFont typeface="Arial" panose="020B0604020202020204" pitchFamily="34" charset="0"/>
              <a:buChar char="•"/>
            </a:pPr>
            <a:r>
              <a:rPr lang="en-US" sz="2800" dirty="0" smtClean="0">
                <a:solidFill>
                  <a:schemeClr val="tx2"/>
                </a:solidFill>
              </a:rPr>
              <a:t>caring </a:t>
            </a:r>
            <a:r>
              <a:rPr lang="en-US" sz="2800" dirty="0">
                <a:solidFill>
                  <a:schemeClr val="tx2"/>
                </a:solidFill>
              </a:rPr>
              <a:t>for others.</a:t>
            </a:r>
            <a:endParaRPr lang="hu-HU" sz="2800" dirty="0">
              <a:solidFill>
                <a:schemeClr val="tx2"/>
              </a:solidFill>
            </a:endParaRPr>
          </a:p>
        </p:txBody>
      </p:sp>
    </p:spTree>
    <p:extLst>
      <p:ext uri="{BB962C8B-B14F-4D97-AF65-F5344CB8AC3E}">
        <p14:creationId xmlns:p14="http://schemas.microsoft.com/office/powerpoint/2010/main" val="20337628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395536" y="917912"/>
            <a:ext cx="8424936" cy="5940088"/>
          </a:xfrm>
          <a:prstGeom prst="rect">
            <a:avLst/>
          </a:prstGeom>
          <a:noFill/>
        </p:spPr>
        <p:txBody>
          <a:bodyPr wrap="square" rtlCol="0">
            <a:spAutoFit/>
          </a:bodyPr>
          <a:lstStyle/>
          <a:p>
            <a:pPr algn="ctr"/>
            <a:r>
              <a:rPr lang="hu-HU" sz="3200" b="1" dirty="0" smtClean="0">
                <a:solidFill>
                  <a:schemeClr val="tx2"/>
                </a:solidFill>
              </a:rPr>
              <a:t>STATEMENT ON THE CO-OPERATIVE IDENTITY</a:t>
            </a:r>
          </a:p>
          <a:p>
            <a:endParaRPr lang="hu-HU" sz="3200" b="1" dirty="0">
              <a:solidFill>
                <a:schemeClr val="tx2"/>
              </a:solidFill>
            </a:endParaRPr>
          </a:p>
          <a:p>
            <a:r>
              <a:rPr lang="hu-HU" sz="2800" dirty="0" err="1" smtClean="0">
                <a:solidFill>
                  <a:schemeClr val="tx2"/>
                </a:solidFill>
              </a:rPr>
              <a:t>Co-operative</a:t>
            </a:r>
            <a:r>
              <a:rPr lang="hu-HU" sz="2800" dirty="0" smtClean="0">
                <a:solidFill>
                  <a:schemeClr val="tx2"/>
                </a:solidFill>
              </a:rPr>
              <a:t> </a:t>
            </a:r>
            <a:r>
              <a:rPr lang="hu-HU" sz="2800" dirty="0" err="1" smtClean="0">
                <a:solidFill>
                  <a:schemeClr val="tx2"/>
                </a:solidFill>
              </a:rPr>
              <a:t>Principles</a:t>
            </a:r>
            <a:r>
              <a:rPr lang="hu-HU" sz="2800" dirty="0" smtClean="0">
                <a:solidFill>
                  <a:schemeClr val="tx2"/>
                </a:solidFill>
              </a:rPr>
              <a:t> </a:t>
            </a:r>
          </a:p>
          <a:p>
            <a:endParaRPr lang="hu-HU" sz="2800" dirty="0">
              <a:solidFill>
                <a:schemeClr val="tx2"/>
              </a:solidFill>
            </a:endParaRPr>
          </a:p>
          <a:p>
            <a:pPr marL="342900" indent="-342900">
              <a:buAutoNum type="arabicPeriod"/>
            </a:pPr>
            <a:r>
              <a:rPr lang="hu-HU" sz="2800" dirty="0" err="1" smtClean="0">
                <a:solidFill>
                  <a:schemeClr val="tx2"/>
                </a:solidFill>
              </a:rPr>
              <a:t>Voluntary</a:t>
            </a:r>
            <a:r>
              <a:rPr lang="hu-HU" sz="2800" dirty="0" smtClean="0">
                <a:solidFill>
                  <a:schemeClr val="tx2"/>
                </a:solidFill>
              </a:rPr>
              <a:t> and Open </a:t>
            </a:r>
            <a:r>
              <a:rPr lang="hu-HU" sz="2800" dirty="0" err="1" smtClean="0">
                <a:solidFill>
                  <a:schemeClr val="tx2"/>
                </a:solidFill>
              </a:rPr>
              <a:t>Membership</a:t>
            </a:r>
            <a:endParaRPr lang="hu-HU" sz="2800" dirty="0" smtClean="0">
              <a:solidFill>
                <a:schemeClr val="tx2"/>
              </a:solidFill>
            </a:endParaRPr>
          </a:p>
          <a:p>
            <a:pPr marL="342900" indent="-342900">
              <a:buAutoNum type="arabicPeriod"/>
            </a:pPr>
            <a:r>
              <a:rPr lang="hu-HU" sz="2800" dirty="0" err="1" smtClean="0">
                <a:solidFill>
                  <a:schemeClr val="tx2"/>
                </a:solidFill>
              </a:rPr>
              <a:t>Democratic</a:t>
            </a:r>
            <a:r>
              <a:rPr lang="hu-HU" sz="2800" dirty="0" smtClean="0">
                <a:solidFill>
                  <a:schemeClr val="tx2"/>
                </a:solidFill>
              </a:rPr>
              <a:t> </a:t>
            </a:r>
            <a:r>
              <a:rPr lang="hu-HU" sz="2800" dirty="0" err="1" smtClean="0">
                <a:solidFill>
                  <a:schemeClr val="tx2"/>
                </a:solidFill>
              </a:rPr>
              <a:t>Member</a:t>
            </a:r>
            <a:r>
              <a:rPr lang="hu-HU" sz="2800" dirty="0" smtClean="0">
                <a:solidFill>
                  <a:schemeClr val="tx2"/>
                </a:solidFill>
              </a:rPr>
              <a:t> </a:t>
            </a:r>
            <a:r>
              <a:rPr lang="hu-HU" sz="2800" dirty="0" err="1" smtClean="0">
                <a:solidFill>
                  <a:schemeClr val="tx2"/>
                </a:solidFill>
              </a:rPr>
              <a:t>Control</a:t>
            </a:r>
            <a:r>
              <a:rPr lang="hu-HU" sz="2800" dirty="0" smtClean="0">
                <a:solidFill>
                  <a:schemeClr val="tx2"/>
                </a:solidFill>
              </a:rPr>
              <a:t> </a:t>
            </a:r>
          </a:p>
          <a:p>
            <a:pPr marL="342900" indent="-342900">
              <a:buAutoNum type="arabicPeriod"/>
            </a:pPr>
            <a:r>
              <a:rPr lang="hu-HU" sz="2800" dirty="0" err="1" smtClean="0">
                <a:solidFill>
                  <a:schemeClr val="tx2"/>
                </a:solidFill>
              </a:rPr>
              <a:t>Member</a:t>
            </a:r>
            <a:r>
              <a:rPr lang="hu-HU" sz="2800" dirty="0" smtClean="0">
                <a:solidFill>
                  <a:schemeClr val="tx2"/>
                </a:solidFill>
              </a:rPr>
              <a:t> </a:t>
            </a:r>
            <a:r>
              <a:rPr lang="hu-HU" sz="2800" dirty="0" err="1" smtClean="0">
                <a:solidFill>
                  <a:schemeClr val="tx2"/>
                </a:solidFill>
              </a:rPr>
              <a:t>Economic</a:t>
            </a:r>
            <a:r>
              <a:rPr lang="hu-HU" sz="2800" dirty="0" smtClean="0">
                <a:solidFill>
                  <a:schemeClr val="tx2"/>
                </a:solidFill>
              </a:rPr>
              <a:t> </a:t>
            </a:r>
            <a:r>
              <a:rPr lang="hu-HU" sz="2800" dirty="0" err="1" smtClean="0">
                <a:solidFill>
                  <a:schemeClr val="tx2"/>
                </a:solidFill>
              </a:rPr>
              <a:t>Participation</a:t>
            </a:r>
            <a:endParaRPr lang="hu-HU" sz="2800" dirty="0" smtClean="0">
              <a:solidFill>
                <a:schemeClr val="tx2"/>
              </a:solidFill>
            </a:endParaRPr>
          </a:p>
          <a:p>
            <a:pPr marL="342900" indent="-342900">
              <a:buAutoNum type="arabicPeriod"/>
            </a:pPr>
            <a:r>
              <a:rPr lang="hu-HU" sz="2800" dirty="0" err="1" smtClean="0">
                <a:solidFill>
                  <a:schemeClr val="tx2"/>
                </a:solidFill>
              </a:rPr>
              <a:t>Autonomy</a:t>
            </a:r>
            <a:r>
              <a:rPr lang="hu-HU" sz="2800" dirty="0" smtClean="0">
                <a:solidFill>
                  <a:schemeClr val="tx2"/>
                </a:solidFill>
              </a:rPr>
              <a:t> and </a:t>
            </a:r>
            <a:r>
              <a:rPr lang="hu-HU" sz="2800" dirty="0" err="1" smtClean="0">
                <a:solidFill>
                  <a:schemeClr val="tx2"/>
                </a:solidFill>
              </a:rPr>
              <a:t>Independence</a:t>
            </a:r>
            <a:endParaRPr lang="hu-HU" sz="2800" dirty="0" smtClean="0">
              <a:solidFill>
                <a:schemeClr val="tx2"/>
              </a:solidFill>
            </a:endParaRPr>
          </a:p>
          <a:p>
            <a:pPr marL="342900" indent="-342900">
              <a:buAutoNum type="arabicPeriod"/>
            </a:pPr>
            <a:r>
              <a:rPr lang="hu-HU" sz="2800" dirty="0" smtClean="0">
                <a:solidFill>
                  <a:schemeClr val="tx2"/>
                </a:solidFill>
              </a:rPr>
              <a:t>Education, </a:t>
            </a:r>
            <a:r>
              <a:rPr lang="hu-HU" sz="2800" dirty="0" err="1" smtClean="0">
                <a:solidFill>
                  <a:schemeClr val="tx2"/>
                </a:solidFill>
              </a:rPr>
              <a:t>Training</a:t>
            </a:r>
            <a:r>
              <a:rPr lang="hu-HU" sz="2800" dirty="0" smtClean="0">
                <a:solidFill>
                  <a:schemeClr val="tx2"/>
                </a:solidFill>
              </a:rPr>
              <a:t> and </a:t>
            </a:r>
            <a:r>
              <a:rPr lang="hu-HU" sz="2800" dirty="0" err="1" smtClean="0">
                <a:solidFill>
                  <a:schemeClr val="tx2"/>
                </a:solidFill>
              </a:rPr>
              <a:t>Information</a:t>
            </a:r>
            <a:endParaRPr lang="hu-HU" sz="2800" dirty="0" smtClean="0">
              <a:solidFill>
                <a:schemeClr val="tx2"/>
              </a:solidFill>
            </a:endParaRPr>
          </a:p>
          <a:p>
            <a:pPr marL="342900" indent="-342900">
              <a:buAutoNum type="arabicPeriod"/>
            </a:pPr>
            <a:r>
              <a:rPr lang="hu-HU" sz="2800" dirty="0" err="1" smtClean="0">
                <a:solidFill>
                  <a:schemeClr val="tx2"/>
                </a:solidFill>
              </a:rPr>
              <a:t>Cooperation</a:t>
            </a:r>
            <a:r>
              <a:rPr lang="hu-HU" sz="2800" dirty="0" smtClean="0">
                <a:solidFill>
                  <a:schemeClr val="tx2"/>
                </a:solidFill>
              </a:rPr>
              <a:t> </a:t>
            </a:r>
            <a:r>
              <a:rPr lang="hu-HU" sz="2800" dirty="0" err="1" smtClean="0">
                <a:solidFill>
                  <a:schemeClr val="tx2"/>
                </a:solidFill>
              </a:rPr>
              <a:t>among</a:t>
            </a:r>
            <a:r>
              <a:rPr lang="hu-HU" sz="2800" dirty="0" smtClean="0">
                <a:solidFill>
                  <a:schemeClr val="tx2"/>
                </a:solidFill>
              </a:rPr>
              <a:t> </a:t>
            </a:r>
            <a:r>
              <a:rPr lang="hu-HU" sz="2800" dirty="0" err="1" smtClean="0">
                <a:solidFill>
                  <a:schemeClr val="tx2"/>
                </a:solidFill>
              </a:rPr>
              <a:t>Co-operatives</a:t>
            </a:r>
            <a:endParaRPr lang="hu-HU" sz="2800" dirty="0" smtClean="0">
              <a:solidFill>
                <a:schemeClr val="tx2"/>
              </a:solidFill>
            </a:endParaRPr>
          </a:p>
          <a:p>
            <a:pPr marL="342900" indent="-342900">
              <a:buAutoNum type="arabicPeriod"/>
            </a:pPr>
            <a:r>
              <a:rPr lang="hu-HU" sz="2800" dirty="0" err="1" smtClean="0">
                <a:solidFill>
                  <a:schemeClr val="tx2"/>
                </a:solidFill>
              </a:rPr>
              <a:t>Concern</a:t>
            </a:r>
            <a:r>
              <a:rPr lang="hu-HU" sz="2800" dirty="0" smtClean="0">
                <a:solidFill>
                  <a:schemeClr val="tx2"/>
                </a:solidFill>
              </a:rPr>
              <a:t> </a:t>
            </a:r>
            <a:r>
              <a:rPr lang="hu-HU" sz="2800" dirty="0" err="1" smtClean="0">
                <a:solidFill>
                  <a:schemeClr val="tx2"/>
                </a:solidFill>
              </a:rPr>
              <a:t>for</a:t>
            </a:r>
            <a:r>
              <a:rPr lang="hu-HU" sz="2800" dirty="0" smtClean="0">
                <a:solidFill>
                  <a:schemeClr val="tx2"/>
                </a:solidFill>
              </a:rPr>
              <a:t> </a:t>
            </a:r>
            <a:r>
              <a:rPr lang="hu-HU" sz="2800" dirty="0" err="1" smtClean="0">
                <a:solidFill>
                  <a:schemeClr val="tx2"/>
                </a:solidFill>
              </a:rPr>
              <a:t>Community</a:t>
            </a:r>
            <a:endParaRPr lang="hu-HU" sz="2800" dirty="0" smtClean="0">
              <a:solidFill>
                <a:schemeClr val="tx2"/>
              </a:solidFill>
            </a:endParaRPr>
          </a:p>
          <a:p>
            <a:pPr marL="342900" indent="-342900">
              <a:buAutoNum type="arabicPeriod"/>
            </a:pPr>
            <a:endParaRPr lang="hu-HU" sz="3200" dirty="0">
              <a:solidFill>
                <a:schemeClr val="tx2"/>
              </a:solidFill>
            </a:endParaRPr>
          </a:p>
        </p:txBody>
      </p:sp>
    </p:spTree>
    <p:extLst>
      <p:ext uri="{BB962C8B-B14F-4D97-AF65-F5344CB8AC3E}">
        <p14:creationId xmlns:p14="http://schemas.microsoft.com/office/powerpoint/2010/main" val="2566184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51520" y="708710"/>
            <a:ext cx="8712968" cy="4585871"/>
          </a:xfrm>
          <a:prstGeom prst="rect">
            <a:avLst/>
          </a:prstGeom>
          <a:noFill/>
        </p:spPr>
        <p:txBody>
          <a:bodyPr wrap="square" rtlCol="0">
            <a:spAutoFit/>
          </a:bodyPr>
          <a:lstStyle/>
          <a:p>
            <a:pPr algn="ctr"/>
            <a:r>
              <a:rPr lang="hu-HU" sz="2800" b="1" dirty="0" smtClean="0">
                <a:solidFill>
                  <a:schemeClr val="tx2"/>
                </a:solidFill>
              </a:rPr>
              <a:t>COOPERATIVE LAW IN HUNGARY</a:t>
            </a:r>
          </a:p>
          <a:p>
            <a:pPr algn="just"/>
            <a:endParaRPr lang="hu-HU" sz="2400" b="1" dirty="0" smtClean="0">
              <a:solidFill>
                <a:schemeClr val="tx2"/>
              </a:solidFill>
            </a:endParaRPr>
          </a:p>
          <a:p>
            <a:pPr algn="just"/>
            <a:r>
              <a:rPr lang="hu-HU" sz="2400" b="1" dirty="0" smtClean="0">
                <a:solidFill>
                  <a:schemeClr val="tx2"/>
                </a:solidFill>
              </a:rPr>
              <a:t>Main </a:t>
            </a:r>
            <a:r>
              <a:rPr lang="hu-HU" sz="2400" b="1" dirty="0" err="1" smtClean="0">
                <a:solidFill>
                  <a:schemeClr val="tx2"/>
                </a:solidFill>
              </a:rPr>
              <a:t>Sources</a:t>
            </a:r>
            <a:r>
              <a:rPr lang="hu-HU" sz="2400" b="1" dirty="0" smtClean="0">
                <a:solidFill>
                  <a:schemeClr val="tx2"/>
                </a:solidFill>
              </a:rPr>
              <a:t> of </a:t>
            </a:r>
            <a:r>
              <a:rPr lang="hu-HU" sz="2400" b="1" dirty="0" err="1" smtClean="0">
                <a:solidFill>
                  <a:schemeClr val="tx2"/>
                </a:solidFill>
              </a:rPr>
              <a:t>Cooperative</a:t>
            </a:r>
            <a:r>
              <a:rPr lang="hu-HU" sz="2400" b="1" dirty="0" smtClean="0">
                <a:solidFill>
                  <a:schemeClr val="tx2"/>
                </a:solidFill>
              </a:rPr>
              <a:t> Law:</a:t>
            </a:r>
          </a:p>
          <a:p>
            <a:pPr algn="just"/>
            <a:endParaRPr lang="hu-HU" sz="2400" b="1" dirty="0">
              <a:solidFill>
                <a:schemeClr val="tx2"/>
              </a:solidFill>
            </a:endParaRPr>
          </a:p>
          <a:p>
            <a:pPr marL="457200" indent="-457200" algn="just">
              <a:buAutoNum type="arabicPeriod"/>
            </a:pPr>
            <a:r>
              <a:rPr lang="hu-HU" sz="2400" b="1" dirty="0" err="1" smtClean="0">
                <a:solidFill>
                  <a:schemeClr val="tx2"/>
                </a:solidFill>
              </a:rPr>
              <a:t>Act</a:t>
            </a:r>
            <a:r>
              <a:rPr lang="hu-HU" sz="2400" b="1" dirty="0" smtClean="0">
                <a:solidFill>
                  <a:schemeClr val="tx2"/>
                </a:solidFill>
              </a:rPr>
              <a:t> V of 2013 </a:t>
            </a:r>
            <a:r>
              <a:rPr lang="hu-HU" sz="2400" b="1" dirty="0" err="1" smtClean="0">
                <a:solidFill>
                  <a:schemeClr val="tx2"/>
                </a:solidFill>
              </a:rPr>
              <a:t>on</a:t>
            </a:r>
            <a:r>
              <a:rPr lang="hu-HU" sz="2400" b="1" dirty="0" smtClean="0">
                <a:solidFill>
                  <a:schemeClr val="tx2"/>
                </a:solidFill>
              </a:rPr>
              <a:t> </a:t>
            </a:r>
            <a:r>
              <a:rPr lang="hu-HU" sz="2400" b="1" dirty="0" err="1" smtClean="0">
                <a:solidFill>
                  <a:schemeClr val="tx2"/>
                </a:solidFill>
              </a:rPr>
              <a:t>the</a:t>
            </a:r>
            <a:r>
              <a:rPr lang="hu-HU" sz="2400" b="1" dirty="0" smtClean="0">
                <a:solidFill>
                  <a:schemeClr val="tx2"/>
                </a:solidFill>
              </a:rPr>
              <a:t> Civil </a:t>
            </a:r>
            <a:r>
              <a:rPr lang="hu-HU" sz="2400" b="1" dirty="0" err="1" smtClean="0">
                <a:solidFill>
                  <a:schemeClr val="tx2"/>
                </a:solidFill>
              </a:rPr>
              <a:t>Code</a:t>
            </a:r>
            <a:endParaRPr lang="hu-HU" sz="2400" b="1" dirty="0">
              <a:solidFill>
                <a:schemeClr val="tx2"/>
              </a:solidFill>
            </a:endParaRPr>
          </a:p>
          <a:p>
            <a:pPr algn="just"/>
            <a:r>
              <a:rPr lang="hu-HU" sz="2400" b="1" dirty="0" smtClean="0">
                <a:solidFill>
                  <a:schemeClr val="tx2"/>
                </a:solidFill>
              </a:rPr>
              <a:t>      </a:t>
            </a:r>
            <a:r>
              <a:rPr lang="hu-HU" sz="2400" b="1" dirty="0" err="1" smtClean="0">
                <a:solidFill>
                  <a:schemeClr val="tx2"/>
                </a:solidFill>
              </a:rPr>
              <a:t>Book</a:t>
            </a:r>
            <a:r>
              <a:rPr lang="hu-HU" sz="2400" b="1" dirty="0" smtClean="0">
                <a:solidFill>
                  <a:schemeClr val="tx2"/>
                </a:solidFill>
              </a:rPr>
              <a:t> </a:t>
            </a:r>
            <a:r>
              <a:rPr lang="hu-HU" sz="2400" b="1" dirty="0" err="1" smtClean="0">
                <a:solidFill>
                  <a:schemeClr val="tx2"/>
                </a:solidFill>
              </a:rPr>
              <a:t>Three</a:t>
            </a:r>
            <a:r>
              <a:rPr lang="hu-HU" sz="2400" b="1" dirty="0" smtClean="0">
                <a:solidFill>
                  <a:schemeClr val="tx2"/>
                </a:solidFill>
              </a:rPr>
              <a:t> „</a:t>
            </a:r>
            <a:r>
              <a:rPr lang="hu-HU" sz="2400" b="1" dirty="0" err="1" smtClean="0">
                <a:solidFill>
                  <a:schemeClr val="tx2"/>
                </a:solidFill>
              </a:rPr>
              <a:t>Legal</a:t>
            </a:r>
            <a:r>
              <a:rPr lang="hu-HU" sz="2400" b="1" dirty="0" smtClean="0">
                <a:solidFill>
                  <a:schemeClr val="tx2"/>
                </a:solidFill>
              </a:rPr>
              <a:t>   </a:t>
            </a:r>
            <a:r>
              <a:rPr lang="hu-HU" sz="2400" b="1" dirty="0" err="1" smtClean="0">
                <a:solidFill>
                  <a:schemeClr val="tx2"/>
                </a:solidFill>
              </a:rPr>
              <a:t>Persons</a:t>
            </a:r>
            <a:r>
              <a:rPr lang="hu-HU" sz="2400" b="1" dirty="0" smtClean="0">
                <a:solidFill>
                  <a:schemeClr val="tx2"/>
                </a:solidFill>
              </a:rPr>
              <a:t>”</a:t>
            </a:r>
          </a:p>
          <a:p>
            <a:pPr algn="just"/>
            <a:endParaRPr lang="hu-HU" sz="2400" b="1" dirty="0" smtClean="0">
              <a:solidFill>
                <a:schemeClr val="tx2"/>
              </a:solidFill>
            </a:endParaRPr>
          </a:p>
          <a:p>
            <a:pPr algn="just"/>
            <a:r>
              <a:rPr lang="hu-HU" sz="2400" b="1" dirty="0" smtClean="0">
                <a:solidFill>
                  <a:schemeClr val="tx2"/>
                </a:solidFill>
              </a:rPr>
              <a:t>2. </a:t>
            </a:r>
            <a:r>
              <a:rPr lang="hu-HU" sz="2400" b="1" dirty="0" err="1" smtClean="0">
                <a:solidFill>
                  <a:schemeClr val="tx2"/>
                </a:solidFill>
              </a:rPr>
              <a:t>Act</a:t>
            </a:r>
            <a:r>
              <a:rPr lang="hu-HU" sz="2400" b="1" dirty="0" smtClean="0">
                <a:solidFill>
                  <a:schemeClr val="tx2"/>
                </a:solidFill>
              </a:rPr>
              <a:t> X of 2006 </a:t>
            </a:r>
            <a:r>
              <a:rPr lang="hu-HU" sz="2400" b="1" dirty="0" err="1" smtClean="0">
                <a:solidFill>
                  <a:schemeClr val="tx2"/>
                </a:solidFill>
              </a:rPr>
              <a:t>on</a:t>
            </a:r>
            <a:r>
              <a:rPr lang="hu-HU" sz="2400" b="1" dirty="0" smtClean="0">
                <a:solidFill>
                  <a:schemeClr val="tx2"/>
                </a:solidFill>
              </a:rPr>
              <a:t> </a:t>
            </a:r>
            <a:r>
              <a:rPr lang="hu-HU" sz="2400" b="1" dirty="0" err="1" smtClean="0">
                <a:solidFill>
                  <a:schemeClr val="tx2"/>
                </a:solidFill>
              </a:rPr>
              <a:t>Cooperatives</a:t>
            </a:r>
            <a:r>
              <a:rPr lang="hu-HU" sz="2400" b="1" dirty="0" smtClean="0">
                <a:solidFill>
                  <a:schemeClr val="tx2"/>
                </a:solidFill>
              </a:rPr>
              <a:t> </a:t>
            </a:r>
            <a:endParaRPr lang="hu-HU" sz="2400" b="1" dirty="0">
              <a:solidFill>
                <a:schemeClr val="tx2"/>
              </a:solidFill>
            </a:endParaRPr>
          </a:p>
          <a:p>
            <a:pPr algn="just"/>
            <a:endParaRPr lang="hu-HU" sz="2400" b="1" dirty="0" smtClean="0">
              <a:solidFill>
                <a:schemeClr val="tx2"/>
              </a:solidFill>
            </a:endParaRPr>
          </a:p>
          <a:p>
            <a:pPr marL="457200" indent="-457200" algn="just">
              <a:buAutoNum type="arabicPeriod" startAt="3"/>
            </a:pPr>
            <a:r>
              <a:rPr lang="hu-HU" sz="2400" b="1" dirty="0" err="1" smtClean="0">
                <a:solidFill>
                  <a:schemeClr val="tx2"/>
                </a:solidFill>
              </a:rPr>
              <a:t>Act</a:t>
            </a:r>
            <a:r>
              <a:rPr lang="hu-HU" sz="2400" b="1" dirty="0" smtClean="0">
                <a:solidFill>
                  <a:schemeClr val="tx2"/>
                </a:solidFill>
              </a:rPr>
              <a:t> CXV of 2004 </a:t>
            </a:r>
            <a:r>
              <a:rPr lang="hu-HU" sz="2400" b="1" dirty="0" err="1" smtClean="0">
                <a:solidFill>
                  <a:schemeClr val="tx2"/>
                </a:solidFill>
              </a:rPr>
              <a:t>on</a:t>
            </a:r>
            <a:r>
              <a:rPr lang="hu-HU" sz="2400" b="1" dirty="0" smtClean="0">
                <a:solidFill>
                  <a:schemeClr val="tx2"/>
                </a:solidFill>
              </a:rPr>
              <a:t> </a:t>
            </a:r>
            <a:r>
              <a:rPr lang="hu-HU" sz="2400" b="1" dirty="0" err="1" smtClean="0">
                <a:solidFill>
                  <a:schemeClr val="tx2"/>
                </a:solidFill>
              </a:rPr>
              <a:t>Housing</a:t>
            </a:r>
            <a:r>
              <a:rPr lang="hu-HU" sz="2400" b="1" dirty="0" smtClean="0">
                <a:solidFill>
                  <a:schemeClr val="tx2"/>
                </a:solidFill>
              </a:rPr>
              <a:t> </a:t>
            </a:r>
            <a:r>
              <a:rPr lang="hu-HU" sz="2400" b="1" dirty="0" err="1" smtClean="0">
                <a:solidFill>
                  <a:schemeClr val="tx2"/>
                </a:solidFill>
              </a:rPr>
              <a:t>Cooperatives</a:t>
            </a:r>
            <a:endParaRPr lang="hu-HU" sz="2400" b="1" dirty="0" smtClean="0">
              <a:solidFill>
                <a:schemeClr val="tx2"/>
              </a:solidFill>
            </a:endParaRPr>
          </a:p>
          <a:p>
            <a:pPr algn="just"/>
            <a:endParaRPr lang="hu-HU" sz="2400" b="1" dirty="0">
              <a:solidFill>
                <a:schemeClr val="tx2"/>
              </a:solidFill>
            </a:endParaRPr>
          </a:p>
          <a:p>
            <a:pPr algn="just"/>
            <a:endParaRPr lang="hu-HU" sz="2400" b="1" dirty="0" smtClean="0">
              <a:solidFill>
                <a:schemeClr val="tx2"/>
              </a:solidFill>
            </a:endParaRPr>
          </a:p>
        </p:txBody>
      </p:sp>
    </p:spTree>
    <p:extLst>
      <p:ext uri="{BB962C8B-B14F-4D97-AF65-F5344CB8AC3E}">
        <p14:creationId xmlns:p14="http://schemas.microsoft.com/office/powerpoint/2010/main" val="2793378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539552" y="1052736"/>
            <a:ext cx="8352928" cy="584775"/>
          </a:xfrm>
          <a:prstGeom prst="rect">
            <a:avLst/>
          </a:prstGeom>
          <a:noFill/>
        </p:spPr>
        <p:txBody>
          <a:bodyPr wrap="square" rtlCol="0">
            <a:spAutoFit/>
          </a:bodyPr>
          <a:lstStyle/>
          <a:p>
            <a:r>
              <a:rPr lang="hu-HU" sz="3200" b="1" dirty="0" smtClean="0">
                <a:solidFill>
                  <a:schemeClr val="tx2"/>
                </a:solidFill>
              </a:rPr>
              <a:t>COOPERATIVE LAW IN GERMANY</a:t>
            </a:r>
            <a:endParaRPr lang="hu-HU" sz="3200" b="1" dirty="0">
              <a:solidFill>
                <a:schemeClr val="tx2"/>
              </a:solidFill>
            </a:endParaRPr>
          </a:p>
        </p:txBody>
      </p:sp>
      <p:sp>
        <p:nvSpPr>
          <p:cNvPr id="3" name="Szövegdoboz 2"/>
          <p:cNvSpPr txBox="1"/>
          <p:nvPr/>
        </p:nvSpPr>
        <p:spPr>
          <a:xfrm>
            <a:off x="827584" y="1988840"/>
            <a:ext cx="6840760" cy="3108543"/>
          </a:xfrm>
          <a:prstGeom prst="rect">
            <a:avLst/>
          </a:prstGeom>
          <a:noFill/>
        </p:spPr>
        <p:txBody>
          <a:bodyPr wrap="square" rtlCol="0">
            <a:spAutoFit/>
          </a:bodyPr>
          <a:lstStyle/>
          <a:p>
            <a:r>
              <a:rPr lang="hu-HU" sz="2800" b="1" dirty="0" err="1" smtClean="0">
                <a:solidFill>
                  <a:schemeClr val="tx2"/>
                </a:solidFill>
              </a:rPr>
              <a:t>Cooperative</a:t>
            </a:r>
            <a:r>
              <a:rPr lang="hu-HU" sz="2800" b="1" dirty="0" smtClean="0">
                <a:solidFill>
                  <a:schemeClr val="tx2"/>
                </a:solidFill>
              </a:rPr>
              <a:t> </a:t>
            </a:r>
            <a:r>
              <a:rPr lang="hu-HU" sz="2800" b="1" dirty="0" err="1" smtClean="0">
                <a:solidFill>
                  <a:schemeClr val="tx2"/>
                </a:solidFill>
              </a:rPr>
              <a:t>Societies</a:t>
            </a:r>
            <a:r>
              <a:rPr lang="hu-HU" sz="2800" b="1" dirty="0" smtClean="0">
                <a:solidFill>
                  <a:schemeClr val="tx2"/>
                </a:solidFill>
              </a:rPr>
              <a:t> </a:t>
            </a:r>
            <a:r>
              <a:rPr lang="hu-HU" sz="2800" b="1" dirty="0" err="1" smtClean="0">
                <a:solidFill>
                  <a:schemeClr val="tx2"/>
                </a:solidFill>
              </a:rPr>
              <a:t>Act</a:t>
            </a:r>
            <a:endParaRPr lang="hu-HU" sz="2800" b="1" dirty="0" smtClean="0">
              <a:solidFill>
                <a:schemeClr val="tx2"/>
              </a:solidFill>
            </a:endParaRPr>
          </a:p>
          <a:p>
            <a:endParaRPr lang="hu-HU" sz="2800" b="1" dirty="0">
              <a:solidFill>
                <a:schemeClr val="tx2"/>
              </a:solidFill>
            </a:endParaRPr>
          </a:p>
          <a:p>
            <a:r>
              <a:rPr lang="hu-HU" sz="2800" b="1" dirty="0" smtClean="0">
                <a:solidFill>
                  <a:schemeClr val="tx2"/>
                </a:solidFill>
              </a:rPr>
              <a:t>(</a:t>
            </a:r>
            <a:r>
              <a:rPr lang="hu-HU" sz="2800" b="1" dirty="0" err="1" smtClean="0">
                <a:solidFill>
                  <a:schemeClr val="tx2"/>
                </a:solidFill>
              </a:rPr>
              <a:t>Genossenschaftsgesetz</a:t>
            </a:r>
            <a:r>
              <a:rPr lang="hu-HU" sz="2800" b="1" dirty="0" smtClean="0">
                <a:solidFill>
                  <a:schemeClr val="tx2"/>
                </a:solidFill>
              </a:rPr>
              <a:t> – </a:t>
            </a:r>
            <a:r>
              <a:rPr lang="hu-HU" sz="2800" b="1" dirty="0" err="1" smtClean="0">
                <a:solidFill>
                  <a:schemeClr val="tx2"/>
                </a:solidFill>
              </a:rPr>
              <a:t>GenG</a:t>
            </a:r>
            <a:r>
              <a:rPr lang="hu-HU" sz="2800" b="1" dirty="0" smtClean="0">
                <a:solidFill>
                  <a:schemeClr val="tx2"/>
                </a:solidFill>
              </a:rPr>
              <a:t> /1889/)</a:t>
            </a:r>
          </a:p>
          <a:p>
            <a:endParaRPr lang="hu-HU" sz="2800" b="1" dirty="0">
              <a:solidFill>
                <a:schemeClr val="tx2"/>
              </a:solidFill>
            </a:endParaRPr>
          </a:p>
          <a:p>
            <a:r>
              <a:rPr lang="hu-HU" sz="2800" b="1" dirty="0" err="1" smtClean="0">
                <a:solidFill>
                  <a:schemeClr val="tx2"/>
                </a:solidFill>
              </a:rPr>
              <a:t>Special</a:t>
            </a:r>
            <a:r>
              <a:rPr lang="hu-HU" sz="2800" b="1" dirty="0" smtClean="0">
                <a:solidFill>
                  <a:schemeClr val="tx2"/>
                </a:solidFill>
              </a:rPr>
              <a:t> </a:t>
            </a:r>
            <a:r>
              <a:rPr lang="hu-HU" sz="2800" b="1" dirty="0" err="1" smtClean="0">
                <a:solidFill>
                  <a:schemeClr val="tx2"/>
                </a:solidFill>
              </a:rPr>
              <a:t>law-</a:t>
            </a:r>
            <a:r>
              <a:rPr lang="hu-HU" sz="2800" b="1" dirty="0" smtClean="0">
                <a:solidFill>
                  <a:schemeClr val="tx2"/>
                </a:solidFill>
              </a:rPr>
              <a:t> </a:t>
            </a:r>
            <a:r>
              <a:rPr lang="hu-HU" sz="2800" b="1" dirty="0" err="1" smtClean="0">
                <a:solidFill>
                  <a:schemeClr val="tx2"/>
                </a:solidFill>
              </a:rPr>
              <a:t>applicable</a:t>
            </a:r>
            <a:r>
              <a:rPr lang="hu-HU" sz="2800" b="1" dirty="0" smtClean="0">
                <a:solidFill>
                  <a:schemeClr val="tx2"/>
                </a:solidFill>
              </a:rPr>
              <a:t> </a:t>
            </a:r>
            <a:r>
              <a:rPr lang="hu-HU" sz="2800" b="1" dirty="0" err="1" smtClean="0">
                <a:solidFill>
                  <a:schemeClr val="tx2"/>
                </a:solidFill>
              </a:rPr>
              <a:t>to</a:t>
            </a:r>
            <a:r>
              <a:rPr lang="hu-HU" sz="2800" b="1" dirty="0" smtClean="0">
                <a:solidFill>
                  <a:schemeClr val="tx2"/>
                </a:solidFill>
              </a:rPr>
              <a:t> </a:t>
            </a:r>
            <a:r>
              <a:rPr lang="hu-HU" sz="2800" b="1" dirty="0" err="1" smtClean="0">
                <a:solidFill>
                  <a:schemeClr val="tx2"/>
                </a:solidFill>
              </a:rPr>
              <a:t>all</a:t>
            </a:r>
            <a:r>
              <a:rPr lang="hu-HU" sz="2800" b="1" dirty="0" smtClean="0">
                <a:solidFill>
                  <a:schemeClr val="tx2"/>
                </a:solidFill>
              </a:rPr>
              <a:t> </a:t>
            </a:r>
            <a:r>
              <a:rPr lang="hu-HU" sz="2800" b="1" dirty="0" err="1" smtClean="0">
                <a:solidFill>
                  <a:schemeClr val="tx2"/>
                </a:solidFill>
              </a:rPr>
              <a:t>types</a:t>
            </a:r>
            <a:r>
              <a:rPr lang="hu-HU" sz="2800" b="1" dirty="0" smtClean="0">
                <a:solidFill>
                  <a:schemeClr val="tx2"/>
                </a:solidFill>
              </a:rPr>
              <a:t> of </a:t>
            </a:r>
            <a:r>
              <a:rPr lang="hu-HU" sz="2800" b="1" dirty="0" err="1" smtClean="0">
                <a:solidFill>
                  <a:schemeClr val="tx2"/>
                </a:solidFill>
              </a:rPr>
              <a:t>cooperatives</a:t>
            </a:r>
            <a:r>
              <a:rPr lang="hu-HU" sz="2800" b="1" dirty="0" smtClean="0">
                <a:solidFill>
                  <a:schemeClr val="tx2"/>
                </a:solidFill>
              </a:rPr>
              <a:t> </a:t>
            </a:r>
            <a:endParaRPr lang="hu-HU" sz="2800" b="1" dirty="0">
              <a:solidFill>
                <a:schemeClr val="tx2"/>
              </a:solidFill>
            </a:endParaRPr>
          </a:p>
        </p:txBody>
      </p:sp>
    </p:spTree>
    <p:extLst>
      <p:ext uri="{BB962C8B-B14F-4D97-AF65-F5344CB8AC3E}">
        <p14:creationId xmlns:p14="http://schemas.microsoft.com/office/powerpoint/2010/main" val="2090257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79512" y="764704"/>
            <a:ext cx="8652406" cy="5632311"/>
          </a:xfrm>
          <a:prstGeom prst="rect">
            <a:avLst/>
          </a:prstGeom>
          <a:noFill/>
        </p:spPr>
        <p:txBody>
          <a:bodyPr wrap="square" rtlCol="0">
            <a:spAutoFit/>
          </a:bodyPr>
          <a:lstStyle/>
          <a:p>
            <a:pPr algn="ctr"/>
            <a:r>
              <a:rPr lang="hu-HU" sz="2400" b="1" dirty="0" smtClean="0">
                <a:solidFill>
                  <a:schemeClr val="tx2"/>
                </a:solidFill>
              </a:rPr>
              <a:t>DEFINITON OF COOPERATIVE</a:t>
            </a:r>
          </a:p>
          <a:p>
            <a:pPr algn="ctr"/>
            <a:r>
              <a:rPr lang="hu-HU" sz="2400" b="1" dirty="0" err="1">
                <a:solidFill>
                  <a:schemeClr val="tx2"/>
                </a:solidFill>
              </a:rPr>
              <a:t>i</a:t>
            </a:r>
            <a:r>
              <a:rPr lang="hu-HU" sz="2400" b="1" dirty="0" err="1" smtClean="0">
                <a:solidFill>
                  <a:schemeClr val="tx2"/>
                </a:solidFill>
              </a:rPr>
              <a:t>n</a:t>
            </a:r>
            <a:r>
              <a:rPr lang="hu-HU" sz="2400" b="1" dirty="0" smtClean="0">
                <a:solidFill>
                  <a:schemeClr val="tx2"/>
                </a:solidFill>
              </a:rPr>
              <a:t> </a:t>
            </a:r>
            <a:r>
              <a:rPr lang="hu-HU" sz="2400" b="1" dirty="0" err="1" smtClean="0">
                <a:solidFill>
                  <a:schemeClr val="tx2"/>
                </a:solidFill>
              </a:rPr>
              <a:t>the</a:t>
            </a:r>
            <a:r>
              <a:rPr lang="hu-HU" sz="2400" b="1" dirty="0" smtClean="0">
                <a:solidFill>
                  <a:schemeClr val="tx2"/>
                </a:solidFill>
              </a:rPr>
              <a:t> </a:t>
            </a:r>
            <a:r>
              <a:rPr lang="hu-HU" sz="2400" b="1" dirty="0" err="1" smtClean="0">
                <a:solidFill>
                  <a:schemeClr val="tx2"/>
                </a:solidFill>
              </a:rPr>
              <a:t>German</a:t>
            </a:r>
            <a:r>
              <a:rPr lang="hu-HU" sz="2400" b="1" dirty="0" smtClean="0">
                <a:solidFill>
                  <a:schemeClr val="tx2"/>
                </a:solidFill>
              </a:rPr>
              <a:t> </a:t>
            </a:r>
            <a:r>
              <a:rPr lang="hu-HU" sz="2400" b="1" dirty="0" err="1" smtClean="0">
                <a:solidFill>
                  <a:schemeClr val="tx2"/>
                </a:solidFill>
              </a:rPr>
              <a:t>Act</a:t>
            </a:r>
            <a:r>
              <a:rPr lang="hu-HU" sz="2400" b="1" dirty="0" smtClean="0">
                <a:solidFill>
                  <a:schemeClr val="tx2"/>
                </a:solidFill>
              </a:rPr>
              <a:t> </a:t>
            </a:r>
            <a:r>
              <a:rPr lang="hu-HU" sz="2400" b="1" dirty="0" err="1" smtClean="0">
                <a:solidFill>
                  <a:schemeClr val="tx2"/>
                </a:solidFill>
              </a:rPr>
              <a:t>on</a:t>
            </a:r>
            <a:r>
              <a:rPr lang="hu-HU" sz="2400" b="1" dirty="0" smtClean="0">
                <a:solidFill>
                  <a:schemeClr val="tx2"/>
                </a:solidFill>
              </a:rPr>
              <a:t> </a:t>
            </a:r>
            <a:r>
              <a:rPr lang="hu-HU" sz="2400" b="1" dirty="0" err="1" smtClean="0">
                <a:solidFill>
                  <a:schemeClr val="tx2"/>
                </a:solidFill>
              </a:rPr>
              <a:t>Cooperative</a:t>
            </a:r>
            <a:endParaRPr lang="hu-HU" sz="2400" b="1" dirty="0" smtClean="0">
              <a:solidFill>
                <a:schemeClr val="tx2"/>
              </a:solidFill>
            </a:endParaRPr>
          </a:p>
          <a:p>
            <a:pPr algn="just"/>
            <a:r>
              <a:rPr lang="hu-HU" sz="2400" b="1" dirty="0" smtClean="0">
                <a:solidFill>
                  <a:schemeClr val="tx2"/>
                </a:solidFill>
              </a:rPr>
              <a:t> The </a:t>
            </a:r>
            <a:r>
              <a:rPr lang="hu-HU" sz="2400" b="1" dirty="0" err="1" smtClean="0">
                <a:solidFill>
                  <a:schemeClr val="tx2"/>
                </a:solidFill>
              </a:rPr>
              <a:t>nature</a:t>
            </a:r>
            <a:r>
              <a:rPr lang="hu-HU" sz="2400" b="1" dirty="0" smtClean="0">
                <a:solidFill>
                  <a:schemeClr val="tx2"/>
                </a:solidFill>
              </a:rPr>
              <a:t> of </a:t>
            </a:r>
            <a:r>
              <a:rPr lang="hu-HU" sz="2400" b="1" dirty="0" err="1" smtClean="0">
                <a:solidFill>
                  <a:schemeClr val="tx2"/>
                </a:solidFill>
              </a:rPr>
              <a:t>Cooperative</a:t>
            </a:r>
            <a:r>
              <a:rPr lang="hu-HU" sz="2400" b="1" dirty="0" smtClean="0">
                <a:solidFill>
                  <a:schemeClr val="tx2"/>
                </a:solidFill>
              </a:rPr>
              <a:t> </a:t>
            </a:r>
            <a:r>
              <a:rPr lang="hu-HU" sz="2400" b="1" dirty="0" err="1" smtClean="0">
                <a:solidFill>
                  <a:schemeClr val="tx2"/>
                </a:solidFill>
              </a:rPr>
              <a:t>Societies</a:t>
            </a:r>
            <a:r>
              <a:rPr lang="hu-HU" sz="2400" b="1" dirty="0" smtClean="0">
                <a:solidFill>
                  <a:schemeClr val="tx2"/>
                </a:solidFill>
              </a:rPr>
              <a:t> </a:t>
            </a:r>
          </a:p>
          <a:p>
            <a:pPr algn="just"/>
            <a:r>
              <a:rPr lang="hu-HU" sz="2400" b="1" dirty="0" err="1" smtClean="0">
                <a:solidFill>
                  <a:schemeClr val="tx2"/>
                </a:solidFill>
              </a:rPr>
              <a:t>Subsection</a:t>
            </a:r>
            <a:r>
              <a:rPr lang="hu-HU" sz="2400" b="1" dirty="0" smtClean="0">
                <a:solidFill>
                  <a:schemeClr val="tx2"/>
                </a:solidFill>
              </a:rPr>
              <a:t> 1: </a:t>
            </a:r>
          </a:p>
          <a:p>
            <a:pPr algn="just"/>
            <a:endParaRPr lang="hu-HU" sz="2400" b="1" dirty="0">
              <a:solidFill>
                <a:schemeClr val="tx2"/>
              </a:solidFill>
            </a:endParaRPr>
          </a:p>
          <a:p>
            <a:pPr algn="just"/>
            <a:r>
              <a:rPr lang="hu-HU" sz="2400" b="1" dirty="0" err="1" smtClean="0">
                <a:solidFill>
                  <a:schemeClr val="tx2"/>
                </a:solidFill>
              </a:rPr>
              <a:t>Societies</a:t>
            </a:r>
            <a:r>
              <a:rPr lang="hu-HU" sz="2400" b="1" dirty="0" smtClean="0">
                <a:solidFill>
                  <a:schemeClr val="tx2"/>
                </a:solidFill>
              </a:rPr>
              <a:t> </a:t>
            </a:r>
            <a:r>
              <a:rPr lang="hu-HU" sz="2400" b="1" dirty="0" err="1" smtClean="0">
                <a:solidFill>
                  <a:schemeClr val="tx2"/>
                </a:solidFill>
              </a:rPr>
              <a:t>with</a:t>
            </a:r>
            <a:r>
              <a:rPr lang="hu-HU" sz="2400" b="1" dirty="0" smtClean="0">
                <a:solidFill>
                  <a:schemeClr val="tx2"/>
                </a:solidFill>
              </a:rPr>
              <a:t> a </a:t>
            </a:r>
            <a:r>
              <a:rPr lang="hu-HU" sz="2400" b="1" dirty="0" err="1" smtClean="0">
                <a:solidFill>
                  <a:schemeClr val="tx2"/>
                </a:solidFill>
              </a:rPr>
              <a:t>variable</a:t>
            </a:r>
            <a:r>
              <a:rPr lang="hu-HU" sz="2400" b="1" dirty="0" smtClean="0">
                <a:solidFill>
                  <a:schemeClr val="tx2"/>
                </a:solidFill>
              </a:rPr>
              <a:t> </a:t>
            </a:r>
            <a:r>
              <a:rPr lang="hu-HU" sz="2400" b="1" dirty="0" err="1" smtClean="0">
                <a:solidFill>
                  <a:schemeClr val="tx2"/>
                </a:solidFill>
              </a:rPr>
              <a:t>number</a:t>
            </a:r>
            <a:r>
              <a:rPr lang="hu-HU" sz="2400" b="1" dirty="0" smtClean="0">
                <a:solidFill>
                  <a:schemeClr val="tx2"/>
                </a:solidFill>
              </a:rPr>
              <a:t> of </a:t>
            </a:r>
            <a:r>
              <a:rPr lang="hu-HU" sz="2400" b="1" dirty="0" err="1" smtClean="0">
                <a:solidFill>
                  <a:schemeClr val="tx2"/>
                </a:solidFill>
              </a:rPr>
              <a:t>members</a:t>
            </a:r>
            <a:r>
              <a:rPr lang="hu-HU" sz="2400" b="1" dirty="0" smtClean="0">
                <a:solidFill>
                  <a:schemeClr val="tx2"/>
                </a:solidFill>
              </a:rPr>
              <a:t>, </a:t>
            </a:r>
            <a:r>
              <a:rPr lang="hu-HU" sz="2400" b="1" dirty="0" err="1" smtClean="0">
                <a:solidFill>
                  <a:schemeClr val="tx2"/>
                </a:solidFill>
              </a:rPr>
              <a:t>which</a:t>
            </a:r>
            <a:r>
              <a:rPr lang="hu-HU" sz="2400" b="1" dirty="0" smtClean="0">
                <a:solidFill>
                  <a:schemeClr val="tx2"/>
                </a:solidFill>
              </a:rPr>
              <a:t> </a:t>
            </a:r>
            <a:r>
              <a:rPr lang="hu-HU" sz="2400" b="1" dirty="0" err="1" smtClean="0">
                <a:solidFill>
                  <a:schemeClr val="tx2"/>
                </a:solidFill>
              </a:rPr>
              <a:t>have</a:t>
            </a:r>
            <a:r>
              <a:rPr lang="hu-HU" sz="2400" b="1" dirty="0" smtClean="0">
                <a:solidFill>
                  <a:schemeClr val="tx2"/>
                </a:solidFill>
              </a:rPr>
              <a:t> </a:t>
            </a:r>
            <a:r>
              <a:rPr lang="hu-HU" sz="2400" b="1" dirty="0" err="1" smtClean="0">
                <a:solidFill>
                  <a:schemeClr val="tx2"/>
                </a:solidFill>
              </a:rPr>
              <a:t>as</a:t>
            </a:r>
            <a:r>
              <a:rPr lang="hu-HU" sz="2400" b="1" dirty="0" smtClean="0">
                <a:solidFill>
                  <a:schemeClr val="tx2"/>
                </a:solidFill>
              </a:rPr>
              <a:t> </a:t>
            </a:r>
            <a:r>
              <a:rPr lang="hu-HU" sz="2400" b="1" dirty="0" err="1" smtClean="0">
                <a:solidFill>
                  <a:schemeClr val="tx2"/>
                </a:solidFill>
              </a:rPr>
              <a:t>their</a:t>
            </a:r>
            <a:r>
              <a:rPr lang="hu-HU" sz="2400" b="1" dirty="0" smtClean="0">
                <a:solidFill>
                  <a:schemeClr val="tx2"/>
                </a:solidFill>
              </a:rPr>
              <a:t> </a:t>
            </a:r>
            <a:r>
              <a:rPr lang="hu-HU" sz="2400" b="1" dirty="0" err="1" smtClean="0">
                <a:solidFill>
                  <a:schemeClr val="tx2"/>
                </a:solidFill>
              </a:rPr>
              <a:t>object</a:t>
            </a:r>
            <a:r>
              <a:rPr lang="hu-HU" sz="2400" b="1" dirty="0" smtClean="0">
                <a:solidFill>
                  <a:schemeClr val="tx2"/>
                </a:solidFill>
              </a:rPr>
              <a:t>  </a:t>
            </a:r>
            <a:r>
              <a:rPr lang="hu-HU" sz="2400" b="1" dirty="0" err="1" smtClean="0">
                <a:solidFill>
                  <a:schemeClr val="tx2"/>
                </a:solidFill>
              </a:rPr>
              <a:t>to</a:t>
            </a:r>
            <a:r>
              <a:rPr lang="hu-HU" sz="2400" b="1" dirty="0" smtClean="0">
                <a:solidFill>
                  <a:schemeClr val="tx2"/>
                </a:solidFill>
              </a:rPr>
              <a:t> </a:t>
            </a:r>
            <a:r>
              <a:rPr lang="hu-HU" sz="2400" b="1" dirty="0" err="1" smtClean="0">
                <a:solidFill>
                  <a:schemeClr val="tx2"/>
                </a:solidFill>
              </a:rPr>
              <a:t>promote</a:t>
            </a:r>
            <a:r>
              <a:rPr lang="hu-HU" sz="2400" b="1" dirty="0" smtClean="0">
                <a:solidFill>
                  <a:schemeClr val="tx2"/>
                </a:solidFill>
              </a:rPr>
              <a:t> </a:t>
            </a:r>
            <a:r>
              <a:rPr lang="hu-HU" sz="2400" b="1" dirty="0" err="1" smtClean="0">
                <a:solidFill>
                  <a:schemeClr val="tx2"/>
                </a:solidFill>
              </a:rPr>
              <a:t>the</a:t>
            </a:r>
            <a:r>
              <a:rPr lang="hu-HU" sz="2400" b="1" dirty="0" smtClean="0">
                <a:solidFill>
                  <a:schemeClr val="tx2"/>
                </a:solidFill>
              </a:rPr>
              <a:t> </a:t>
            </a:r>
            <a:r>
              <a:rPr lang="hu-HU" sz="2400" b="1" dirty="0" err="1" smtClean="0">
                <a:solidFill>
                  <a:schemeClr val="tx2"/>
                </a:solidFill>
              </a:rPr>
              <a:t>income</a:t>
            </a:r>
            <a:r>
              <a:rPr lang="hu-HU" sz="2400" b="1" dirty="0" smtClean="0">
                <a:solidFill>
                  <a:schemeClr val="tx2"/>
                </a:solidFill>
              </a:rPr>
              <a:t> </a:t>
            </a:r>
            <a:r>
              <a:rPr lang="hu-HU" sz="2400" b="1" dirty="0" err="1" smtClean="0">
                <a:solidFill>
                  <a:schemeClr val="tx2"/>
                </a:solidFill>
              </a:rPr>
              <a:t>or</a:t>
            </a:r>
            <a:r>
              <a:rPr lang="hu-HU" sz="2400" b="1" dirty="0" smtClean="0">
                <a:solidFill>
                  <a:schemeClr val="tx2"/>
                </a:solidFill>
              </a:rPr>
              <a:t> </a:t>
            </a:r>
            <a:r>
              <a:rPr lang="hu-HU" sz="2400" b="1" dirty="0" err="1" smtClean="0">
                <a:solidFill>
                  <a:schemeClr val="tx2"/>
                </a:solidFill>
              </a:rPr>
              <a:t>economy</a:t>
            </a:r>
            <a:r>
              <a:rPr lang="hu-HU" sz="2400" b="1" dirty="0" smtClean="0">
                <a:solidFill>
                  <a:schemeClr val="tx2"/>
                </a:solidFill>
              </a:rPr>
              <a:t> </a:t>
            </a:r>
            <a:r>
              <a:rPr lang="hu-HU" sz="2400" b="1" dirty="0" err="1" smtClean="0">
                <a:solidFill>
                  <a:schemeClr val="tx2"/>
                </a:solidFill>
              </a:rPr>
              <a:t>of</a:t>
            </a:r>
            <a:r>
              <a:rPr lang="hu-HU" sz="2400" b="1" dirty="0" smtClean="0">
                <a:solidFill>
                  <a:schemeClr val="tx2"/>
                </a:solidFill>
              </a:rPr>
              <a:t> </a:t>
            </a:r>
            <a:r>
              <a:rPr lang="hu-HU" sz="2400" b="1" dirty="0" err="1" smtClean="0">
                <a:solidFill>
                  <a:schemeClr val="tx2"/>
                </a:solidFill>
              </a:rPr>
              <a:t>their</a:t>
            </a:r>
            <a:r>
              <a:rPr lang="hu-HU" sz="2400" b="1" dirty="0" smtClean="0">
                <a:solidFill>
                  <a:schemeClr val="tx2"/>
                </a:solidFill>
              </a:rPr>
              <a:t> </a:t>
            </a:r>
            <a:r>
              <a:rPr lang="hu-HU" sz="2400" b="1" dirty="0" err="1" smtClean="0">
                <a:solidFill>
                  <a:schemeClr val="tx2"/>
                </a:solidFill>
              </a:rPr>
              <a:t>members</a:t>
            </a:r>
            <a:r>
              <a:rPr lang="hu-HU" sz="2400" b="1" dirty="0" smtClean="0">
                <a:solidFill>
                  <a:schemeClr val="tx2"/>
                </a:solidFill>
              </a:rPr>
              <a:t> </a:t>
            </a:r>
            <a:r>
              <a:rPr lang="hu-HU" sz="2400" b="1" dirty="0" err="1" smtClean="0">
                <a:solidFill>
                  <a:schemeClr val="tx2"/>
                </a:solidFill>
              </a:rPr>
              <a:t>or</a:t>
            </a:r>
            <a:r>
              <a:rPr lang="hu-HU" sz="2400" b="1" dirty="0" smtClean="0">
                <a:solidFill>
                  <a:schemeClr val="tx2"/>
                </a:solidFill>
              </a:rPr>
              <a:t> </a:t>
            </a:r>
            <a:r>
              <a:rPr lang="hu-HU" sz="2400" b="1" dirty="0" err="1" smtClean="0">
                <a:solidFill>
                  <a:schemeClr val="tx2"/>
                </a:solidFill>
              </a:rPr>
              <a:t>their</a:t>
            </a:r>
            <a:r>
              <a:rPr lang="hu-HU" sz="2400" b="1" dirty="0" smtClean="0">
                <a:solidFill>
                  <a:schemeClr val="tx2"/>
                </a:solidFill>
              </a:rPr>
              <a:t> </a:t>
            </a:r>
            <a:r>
              <a:rPr lang="hu-HU" sz="2400" b="1" dirty="0" err="1" smtClean="0">
                <a:solidFill>
                  <a:schemeClr val="tx2"/>
                </a:solidFill>
              </a:rPr>
              <a:t>social</a:t>
            </a:r>
            <a:r>
              <a:rPr lang="hu-HU" sz="2400" b="1" dirty="0" smtClean="0">
                <a:solidFill>
                  <a:schemeClr val="tx2"/>
                </a:solidFill>
              </a:rPr>
              <a:t> </a:t>
            </a:r>
            <a:r>
              <a:rPr lang="hu-HU" sz="2400" b="1" dirty="0" err="1" smtClean="0">
                <a:solidFill>
                  <a:schemeClr val="tx2"/>
                </a:solidFill>
              </a:rPr>
              <a:t>or</a:t>
            </a:r>
            <a:r>
              <a:rPr lang="hu-HU" sz="2400" b="1" dirty="0" smtClean="0">
                <a:solidFill>
                  <a:schemeClr val="tx2"/>
                </a:solidFill>
              </a:rPr>
              <a:t> </a:t>
            </a:r>
            <a:r>
              <a:rPr lang="hu-HU" sz="2400" b="1" dirty="0" err="1" smtClean="0">
                <a:solidFill>
                  <a:schemeClr val="tx2"/>
                </a:solidFill>
              </a:rPr>
              <a:t>cultural</a:t>
            </a:r>
            <a:r>
              <a:rPr lang="hu-HU" sz="2400" b="1" dirty="0" smtClean="0">
                <a:solidFill>
                  <a:schemeClr val="tx2"/>
                </a:solidFill>
              </a:rPr>
              <a:t> </a:t>
            </a:r>
            <a:r>
              <a:rPr lang="hu-HU" sz="2400" b="1" dirty="0" err="1" smtClean="0">
                <a:solidFill>
                  <a:schemeClr val="tx2"/>
                </a:solidFill>
              </a:rPr>
              <a:t>needs</a:t>
            </a:r>
            <a:r>
              <a:rPr lang="hu-HU" sz="2400" b="1" dirty="0" smtClean="0">
                <a:solidFill>
                  <a:schemeClr val="tx2"/>
                </a:solidFill>
              </a:rPr>
              <a:t>/</a:t>
            </a:r>
            <a:r>
              <a:rPr lang="hu-HU" sz="2400" b="1" dirty="0" err="1" smtClean="0">
                <a:solidFill>
                  <a:schemeClr val="tx2"/>
                </a:solidFill>
              </a:rPr>
              <a:t>aspirations</a:t>
            </a:r>
            <a:r>
              <a:rPr lang="hu-HU" sz="2400" b="1" dirty="0" smtClean="0">
                <a:solidFill>
                  <a:schemeClr val="tx2"/>
                </a:solidFill>
              </a:rPr>
              <a:t> </a:t>
            </a:r>
            <a:r>
              <a:rPr lang="hu-HU" sz="2400" b="1" dirty="0" err="1" smtClean="0">
                <a:solidFill>
                  <a:schemeClr val="tx2"/>
                </a:solidFill>
              </a:rPr>
              <a:t>by</a:t>
            </a:r>
            <a:r>
              <a:rPr lang="hu-HU" sz="2400" b="1" dirty="0" smtClean="0">
                <a:solidFill>
                  <a:schemeClr val="tx2"/>
                </a:solidFill>
              </a:rPr>
              <a:t> </a:t>
            </a:r>
            <a:r>
              <a:rPr lang="hu-HU" sz="2400" b="1" dirty="0" err="1" smtClean="0">
                <a:solidFill>
                  <a:schemeClr val="tx2"/>
                </a:solidFill>
              </a:rPr>
              <a:t>means</a:t>
            </a:r>
            <a:r>
              <a:rPr lang="hu-HU" sz="2400" b="1" dirty="0" smtClean="0">
                <a:solidFill>
                  <a:schemeClr val="tx2"/>
                </a:solidFill>
              </a:rPr>
              <a:t> </a:t>
            </a:r>
            <a:r>
              <a:rPr lang="hu-HU" sz="2400" b="1" dirty="0" err="1" smtClean="0">
                <a:solidFill>
                  <a:schemeClr val="tx2"/>
                </a:solidFill>
              </a:rPr>
              <a:t>of</a:t>
            </a:r>
            <a:r>
              <a:rPr lang="hu-HU" sz="2400" b="1" dirty="0" smtClean="0">
                <a:solidFill>
                  <a:schemeClr val="tx2"/>
                </a:solidFill>
              </a:rPr>
              <a:t> a </a:t>
            </a:r>
            <a:r>
              <a:rPr lang="hu-HU" sz="2400" b="1" dirty="0" err="1" smtClean="0">
                <a:solidFill>
                  <a:schemeClr val="tx2"/>
                </a:solidFill>
              </a:rPr>
              <a:t>jointly</a:t>
            </a:r>
            <a:r>
              <a:rPr lang="hu-HU" sz="2400" b="1" dirty="0" smtClean="0">
                <a:solidFill>
                  <a:schemeClr val="tx2"/>
                </a:solidFill>
              </a:rPr>
              <a:t> </a:t>
            </a:r>
            <a:r>
              <a:rPr lang="hu-HU" sz="2400" b="1" dirty="0" err="1" smtClean="0">
                <a:solidFill>
                  <a:schemeClr val="tx2"/>
                </a:solidFill>
              </a:rPr>
              <a:t>owned</a:t>
            </a:r>
            <a:r>
              <a:rPr lang="hu-HU" sz="2400" b="1" dirty="0" smtClean="0">
                <a:solidFill>
                  <a:schemeClr val="tx2"/>
                </a:solidFill>
              </a:rPr>
              <a:t> and </a:t>
            </a:r>
            <a:r>
              <a:rPr lang="hu-HU" sz="2400" b="1" dirty="0" err="1" smtClean="0">
                <a:solidFill>
                  <a:schemeClr val="tx2"/>
                </a:solidFill>
              </a:rPr>
              <a:t>operated</a:t>
            </a:r>
            <a:r>
              <a:rPr lang="hu-HU" sz="2400" b="1" dirty="0" smtClean="0">
                <a:solidFill>
                  <a:schemeClr val="tx2"/>
                </a:solidFill>
              </a:rPr>
              <a:t> </a:t>
            </a:r>
            <a:r>
              <a:rPr lang="hu-HU" sz="2400" b="1" dirty="0" err="1" smtClean="0">
                <a:solidFill>
                  <a:schemeClr val="tx2"/>
                </a:solidFill>
              </a:rPr>
              <a:t>enterprise</a:t>
            </a:r>
            <a:r>
              <a:rPr lang="hu-HU" sz="2400" b="1" dirty="0" smtClean="0">
                <a:solidFill>
                  <a:schemeClr val="tx2"/>
                </a:solidFill>
              </a:rPr>
              <a:t> (</a:t>
            </a:r>
            <a:r>
              <a:rPr lang="hu-HU" sz="2400" b="1" dirty="0" err="1" smtClean="0">
                <a:solidFill>
                  <a:schemeClr val="tx2"/>
                </a:solidFill>
              </a:rPr>
              <a:t>cooperative</a:t>
            </a:r>
            <a:r>
              <a:rPr lang="hu-HU" sz="2400" b="1" dirty="0" smtClean="0">
                <a:solidFill>
                  <a:schemeClr val="tx2"/>
                </a:solidFill>
              </a:rPr>
              <a:t> </a:t>
            </a:r>
            <a:r>
              <a:rPr lang="hu-HU" sz="2400" b="1" dirty="0" err="1" smtClean="0">
                <a:solidFill>
                  <a:schemeClr val="tx2"/>
                </a:solidFill>
              </a:rPr>
              <a:t>societies</a:t>
            </a:r>
            <a:r>
              <a:rPr lang="hu-HU" sz="2400" b="1" dirty="0" smtClean="0">
                <a:solidFill>
                  <a:schemeClr val="tx2"/>
                </a:solidFill>
              </a:rPr>
              <a:t>), </a:t>
            </a:r>
            <a:r>
              <a:rPr lang="hu-HU" sz="2400" b="1" dirty="0" err="1" smtClean="0">
                <a:solidFill>
                  <a:schemeClr val="tx2"/>
                </a:solidFill>
              </a:rPr>
              <a:t>acquire</a:t>
            </a:r>
            <a:r>
              <a:rPr lang="hu-HU" sz="2400" b="1" dirty="0" smtClean="0">
                <a:solidFill>
                  <a:schemeClr val="tx2"/>
                </a:solidFill>
              </a:rPr>
              <a:t> </a:t>
            </a:r>
            <a:r>
              <a:rPr lang="hu-HU" sz="2400" b="1" dirty="0" err="1" smtClean="0">
                <a:solidFill>
                  <a:schemeClr val="tx2"/>
                </a:solidFill>
              </a:rPr>
              <a:t>the</a:t>
            </a:r>
            <a:r>
              <a:rPr lang="hu-HU" sz="2400" b="1" dirty="0" smtClean="0">
                <a:solidFill>
                  <a:schemeClr val="tx2"/>
                </a:solidFill>
              </a:rPr>
              <a:t> </a:t>
            </a:r>
            <a:r>
              <a:rPr lang="hu-HU" sz="2400" b="1" dirty="0" err="1" smtClean="0">
                <a:solidFill>
                  <a:schemeClr val="tx2"/>
                </a:solidFill>
              </a:rPr>
              <a:t>legal</a:t>
            </a:r>
            <a:r>
              <a:rPr lang="hu-HU" sz="2400" b="1" dirty="0" smtClean="0">
                <a:solidFill>
                  <a:schemeClr val="tx2"/>
                </a:solidFill>
              </a:rPr>
              <a:t> status of a </a:t>
            </a:r>
            <a:r>
              <a:rPr lang="hu-HU" sz="2400" b="1" dirty="0" err="1" smtClean="0">
                <a:solidFill>
                  <a:schemeClr val="tx2"/>
                </a:solidFill>
              </a:rPr>
              <a:t>registered</a:t>
            </a:r>
            <a:r>
              <a:rPr lang="hu-HU" sz="2400" b="1" dirty="0" smtClean="0">
                <a:solidFill>
                  <a:schemeClr val="tx2"/>
                </a:solidFill>
              </a:rPr>
              <a:t> </a:t>
            </a:r>
            <a:r>
              <a:rPr lang="hu-HU" sz="2400" b="1" dirty="0" err="1" smtClean="0">
                <a:solidFill>
                  <a:schemeClr val="tx2"/>
                </a:solidFill>
              </a:rPr>
              <a:t>cooperative</a:t>
            </a:r>
            <a:r>
              <a:rPr lang="hu-HU" sz="2400" b="1" dirty="0" smtClean="0">
                <a:solidFill>
                  <a:schemeClr val="tx2"/>
                </a:solidFill>
              </a:rPr>
              <a:t> </a:t>
            </a:r>
            <a:r>
              <a:rPr lang="hu-HU" sz="2400" b="1" dirty="0" err="1" smtClean="0">
                <a:solidFill>
                  <a:schemeClr val="tx2"/>
                </a:solidFill>
              </a:rPr>
              <a:t>society</a:t>
            </a:r>
            <a:r>
              <a:rPr lang="hu-HU" sz="2400" b="1" dirty="0" smtClean="0">
                <a:solidFill>
                  <a:schemeClr val="tx2"/>
                </a:solidFill>
              </a:rPr>
              <a:t> </a:t>
            </a:r>
            <a:r>
              <a:rPr lang="hu-HU" sz="2400" b="1" dirty="0" err="1" smtClean="0">
                <a:solidFill>
                  <a:schemeClr val="tx2"/>
                </a:solidFill>
              </a:rPr>
              <a:t>according</a:t>
            </a:r>
            <a:r>
              <a:rPr lang="hu-HU" sz="2400" b="1" dirty="0" smtClean="0">
                <a:solidFill>
                  <a:schemeClr val="tx2"/>
                </a:solidFill>
              </a:rPr>
              <a:t> </a:t>
            </a:r>
            <a:r>
              <a:rPr lang="hu-HU" sz="2400" b="1" dirty="0" err="1" smtClean="0">
                <a:solidFill>
                  <a:schemeClr val="tx2"/>
                </a:solidFill>
              </a:rPr>
              <a:t>to</a:t>
            </a:r>
            <a:r>
              <a:rPr lang="hu-HU" sz="2400" b="1" dirty="0" smtClean="0">
                <a:solidFill>
                  <a:schemeClr val="tx2"/>
                </a:solidFill>
              </a:rPr>
              <a:t> </a:t>
            </a:r>
            <a:r>
              <a:rPr lang="hu-HU" sz="2400" b="1" dirty="0" err="1" smtClean="0">
                <a:solidFill>
                  <a:schemeClr val="tx2"/>
                </a:solidFill>
              </a:rPr>
              <a:t>this</a:t>
            </a:r>
            <a:r>
              <a:rPr lang="hu-HU" sz="2400" b="1" dirty="0" smtClean="0">
                <a:solidFill>
                  <a:schemeClr val="tx2"/>
                </a:solidFill>
              </a:rPr>
              <a:t> </a:t>
            </a:r>
            <a:r>
              <a:rPr lang="hu-HU" sz="2400" b="1" dirty="0" err="1" smtClean="0">
                <a:solidFill>
                  <a:schemeClr val="tx2"/>
                </a:solidFill>
              </a:rPr>
              <a:t>Act</a:t>
            </a:r>
            <a:r>
              <a:rPr lang="hu-HU" sz="2400" b="1" dirty="0" smtClean="0">
                <a:solidFill>
                  <a:schemeClr val="tx2"/>
                </a:solidFill>
              </a:rPr>
              <a:t>. </a:t>
            </a:r>
          </a:p>
          <a:p>
            <a:pPr algn="just"/>
            <a:endParaRPr lang="hu-HU" sz="2400" b="1" dirty="0">
              <a:solidFill>
                <a:schemeClr val="tx2"/>
              </a:solidFill>
            </a:endParaRPr>
          </a:p>
          <a:p>
            <a:pPr algn="just"/>
            <a:r>
              <a:rPr lang="hu-HU" sz="2400" b="1" dirty="0" smtClean="0">
                <a:solidFill>
                  <a:schemeClr val="tx2"/>
                </a:solidFill>
              </a:rPr>
              <a:t>- GOAL: </a:t>
            </a:r>
            <a:r>
              <a:rPr lang="hu-HU" sz="2400" b="1" dirty="0" err="1">
                <a:solidFill>
                  <a:schemeClr val="tx2"/>
                </a:solidFill>
              </a:rPr>
              <a:t>t</a:t>
            </a:r>
            <a:r>
              <a:rPr lang="hu-HU" sz="2400" b="1" dirty="0" err="1" smtClean="0">
                <a:solidFill>
                  <a:schemeClr val="tx2"/>
                </a:solidFill>
              </a:rPr>
              <a:t>o</a:t>
            </a:r>
            <a:r>
              <a:rPr lang="hu-HU" sz="2400" b="1" dirty="0" smtClean="0">
                <a:solidFill>
                  <a:schemeClr val="tx2"/>
                </a:solidFill>
              </a:rPr>
              <a:t> </a:t>
            </a:r>
            <a:r>
              <a:rPr lang="hu-HU" sz="2400" b="1" dirty="0" err="1" smtClean="0">
                <a:solidFill>
                  <a:schemeClr val="tx2"/>
                </a:solidFill>
              </a:rPr>
              <a:t>further</a:t>
            </a:r>
            <a:r>
              <a:rPr lang="hu-HU" sz="2400" b="1" dirty="0" smtClean="0">
                <a:solidFill>
                  <a:schemeClr val="tx2"/>
                </a:solidFill>
              </a:rPr>
              <a:t> and </a:t>
            </a:r>
            <a:r>
              <a:rPr lang="hu-HU" sz="2400" b="1" dirty="0" err="1" smtClean="0">
                <a:solidFill>
                  <a:schemeClr val="tx2"/>
                </a:solidFill>
              </a:rPr>
              <a:t>to</a:t>
            </a:r>
            <a:r>
              <a:rPr lang="hu-HU" sz="2400" b="1" dirty="0" smtClean="0">
                <a:solidFill>
                  <a:schemeClr val="tx2"/>
                </a:solidFill>
              </a:rPr>
              <a:t> </a:t>
            </a:r>
            <a:r>
              <a:rPr lang="hu-HU" sz="2400" b="1" dirty="0" err="1" smtClean="0">
                <a:solidFill>
                  <a:schemeClr val="tx2"/>
                </a:solidFill>
              </a:rPr>
              <a:t>support</a:t>
            </a:r>
            <a:r>
              <a:rPr lang="hu-HU" sz="2400" b="1" dirty="0" smtClean="0">
                <a:solidFill>
                  <a:schemeClr val="tx2"/>
                </a:solidFill>
              </a:rPr>
              <a:t> </a:t>
            </a:r>
            <a:r>
              <a:rPr lang="hu-HU" sz="2400" b="1" dirty="0" err="1" smtClean="0">
                <a:solidFill>
                  <a:schemeClr val="tx2"/>
                </a:solidFill>
              </a:rPr>
              <a:t>the</a:t>
            </a:r>
            <a:r>
              <a:rPr lang="hu-HU" sz="2400" b="1" dirty="0" smtClean="0">
                <a:solidFill>
                  <a:schemeClr val="tx2"/>
                </a:solidFill>
              </a:rPr>
              <a:t> </a:t>
            </a:r>
            <a:r>
              <a:rPr lang="hu-HU" sz="2400" b="1" dirty="0" err="1" smtClean="0">
                <a:solidFill>
                  <a:schemeClr val="tx2"/>
                </a:solidFill>
              </a:rPr>
              <a:t>activities</a:t>
            </a:r>
            <a:r>
              <a:rPr lang="hu-HU" sz="2400" b="1" dirty="0" smtClean="0">
                <a:solidFill>
                  <a:schemeClr val="tx2"/>
                </a:solidFill>
              </a:rPr>
              <a:t> of </a:t>
            </a:r>
            <a:r>
              <a:rPr lang="hu-HU" sz="2400" b="1" dirty="0" err="1" smtClean="0">
                <a:solidFill>
                  <a:schemeClr val="tx2"/>
                </a:solidFill>
              </a:rPr>
              <a:t>the</a:t>
            </a:r>
            <a:r>
              <a:rPr lang="hu-HU" sz="2400" b="1" dirty="0" smtClean="0">
                <a:solidFill>
                  <a:schemeClr val="tx2"/>
                </a:solidFill>
              </a:rPr>
              <a:t> </a:t>
            </a:r>
            <a:r>
              <a:rPr lang="hu-HU" sz="2400" b="1" dirty="0" err="1" smtClean="0">
                <a:solidFill>
                  <a:schemeClr val="tx2"/>
                </a:solidFill>
              </a:rPr>
              <a:t>members</a:t>
            </a:r>
            <a:endParaRPr lang="hu-HU" sz="2400" b="1" dirty="0">
              <a:solidFill>
                <a:schemeClr val="tx2"/>
              </a:solidFill>
            </a:endParaRPr>
          </a:p>
        </p:txBody>
      </p:sp>
    </p:spTree>
    <p:extLst>
      <p:ext uri="{BB962C8B-B14F-4D97-AF65-F5344CB8AC3E}">
        <p14:creationId xmlns:p14="http://schemas.microsoft.com/office/powerpoint/2010/main" val="2603908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467544" y="1124744"/>
            <a:ext cx="8352928" cy="1384995"/>
          </a:xfrm>
          <a:prstGeom prst="rect">
            <a:avLst/>
          </a:prstGeom>
        </p:spPr>
        <p:txBody>
          <a:bodyPr wrap="square">
            <a:spAutoFit/>
          </a:bodyPr>
          <a:lstStyle/>
          <a:p>
            <a:pPr algn="ctr"/>
            <a:r>
              <a:rPr lang="en-US" sz="2800" b="1" dirty="0">
                <a:solidFill>
                  <a:schemeClr val="accent1">
                    <a:lumMod val="75000"/>
                  </a:schemeClr>
                </a:solidFill>
              </a:rPr>
              <a:t>Council Regulation (EC) No 1435/2003</a:t>
            </a:r>
            <a:r>
              <a:rPr lang="hu-HU" sz="2800" b="1" dirty="0">
                <a:solidFill>
                  <a:schemeClr val="accent1">
                    <a:lumMod val="75000"/>
                  </a:schemeClr>
                </a:solidFill>
              </a:rPr>
              <a:t> </a:t>
            </a:r>
            <a:r>
              <a:rPr lang="en-US" sz="2800" b="1" dirty="0">
                <a:solidFill>
                  <a:schemeClr val="accent1">
                    <a:lumMod val="75000"/>
                  </a:schemeClr>
                </a:solidFill>
              </a:rPr>
              <a:t>of 22 July 2003</a:t>
            </a:r>
            <a:r>
              <a:rPr lang="hu-HU" sz="2800" b="1" dirty="0">
                <a:solidFill>
                  <a:schemeClr val="accent1">
                    <a:lumMod val="75000"/>
                  </a:schemeClr>
                </a:solidFill>
              </a:rPr>
              <a:t> </a:t>
            </a:r>
            <a:r>
              <a:rPr lang="en-US" sz="2800" b="1" dirty="0">
                <a:solidFill>
                  <a:schemeClr val="accent1">
                    <a:lumMod val="75000"/>
                  </a:schemeClr>
                </a:solidFill>
              </a:rPr>
              <a:t>on the Statute for a European Cooperative Society (SCE)</a:t>
            </a:r>
            <a:r>
              <a:rPr lang="hu-HU" sz="2800" b="1" dirty="0">
                <a:solidFill>
                  <a:schemeClr val="accent1">
                    <a:lumMod val="75000"/>
                  </a:schemeClr>
                </a:solidFill>
              </a:rPr>
              <a:t> </a:t>
            </a:r>
          </a:p>
        </p:txBody>
      </p:sp>
      <p:sp>
        <p:nvSpPr>
          <p:cNvPr id="3" name="Szövegdoboz 2"/>
          <p:cNvSpPr txBox="1"/>
          <p:nvPr/>
        </p:nvSpPr>
        <p:spPr>
          <a:xfrm>
            <a:off x="467544" y="3429000"/>
            <a:ext cx="8352929" cy="2554545"/>
          </a:xfrm>
          <a:prstGeom prst="rect">
            <a:avLst/>
          </a:prstGeom>
          <a:noFill/>
        </p:spPr>
        <p:txBody>
          <a:bodyPr wrap="square" rtlCol="0">
            <a:spAutoFit/>
          </a:bodyPr>
          <a:lstStyle/>
          <a:p>
            <a:r>
              <a:rPr lang="hu-HU" dirty="0" smtClean="0"/>
              <a:t> </a:t>
            </a:r>
            <a:r>
              <a:rPr lang="hu-HU" sz="3200" dirty="0" err="1" smtClean="0">
                <a:solidFill>
                  <a:schemeClr val="tx2"/>
                </a:solidFill>
              </a:rPr>
              <a:t>It</a:t>
            </a:r>
            <a:r>
              <a:rPr lang="hu-HU" sz="3200" dirty="0" smtClean="0">
                <a:solidFill>
                  <a:schemeClr val="tx2"/>
                </a:solidFill>
              </a:rPr>
              <a:t> </a:t>
            </a:r>
            <a:r>
              <a:rPr lang="hu-HU" sz="3200" dirty="0" err="1" smtClean="0">
                <a:solidFill>
                  <a:schemeClr val="tx2"/>
                </a:solidFill>
              </a:rPr>
              <a:t>needs</a:t>
            </a:r>
            <a:r>
              <a:rPr lang="hu-HU" sz="3200" dirty="0" smtClean="0">
                <a:solidFill>
                  <a:schemeClr val="tx2"/>
                </a:solidFill>
              </a:rPr>
              <a:t> a </a:t>
            </a:r>
            <a:r>
              <a:rPr lang="hu-HU" sz="3200" dirty="0" err="1" smtClean="0">
                <a:solidFill>
                  <a:schemeClr val="tx2"/>
                </a:solidFill>
              </a:rPr>
              <a:t>revision</a:t>
            </a:r>
            <a:endParaRPr lang="hu-HU" sz="3200" dirty="0" smtClean="0">
              <a:solidFill>
                <a:schemeClr val="tx2"/>
              </a:solidFill>
            </a:endParaRPr>
          </a:p>
          <a:p>
            <a:endParaRPr lang="hu-HU" sz="3200" dirty="0" smtClean="0">
              <a:solidFill>
                <a:schemeClr val="tx2"/>
              </a:solidFill>
            </a:endParaRPr>
          </a:p>
          <a:p>
            <a:r>
              <a:rPr lang="hu-HU" sz="3200" dirty="0" smtClean="0">
                <a:solidFill>
                  <a:schemeClr val="tx2"/>
                </a:solidFill>
              </a:rPr>
              <a:t>GOAL: </a:t>
            </a:r>
            <a:r>
              <a:rPr lang="en-GB" sz="3200" dirty="0">
                <a:solidFill>
                  <a:schemeClr val="tx2"/>
                </a:solidFill>
              </a:rPr>
              <a:t>reinforce its real economic essence and legal nature, as well as its social role. </a:t>
            </a:r>
            <a:endParaRPr lang="hu-HU" sz="3200" dirty="0">
              <a:solidFill>
                <a:schemeClr val="tx2"/>
              </a:solidFill>
            </a:endParaRPr>
          </a:p>
          <a:p>
            <a:r>
              <a:rPr lang="hu-HU" sz="3200" dirty="0" smtClean="0">
                <a:solidFill>
                  <a:schemeClr val="tx2"/>
                </a:solidFill>
              </a:rPr>
              <a:t> </a:t>
            </a:r>
            <a:endParaRPr lang="hu-HU" sz="3200" dirty="0">
              <a:solidFill>
                <a:schemeClr val="tx2"/>
              </a:solidFill>
            </a:endParaRPr>
          </a:p>
        </p:txBody>
      </p:sp>
    </p:spTree>
    <p:extLst>
      <p:ext uri="{BB962C8B-B14F-4D97-AF65-F5344CB8AC3E}">
        <p14:creationId xmlns:p14="http://schemas.microsoft.com/office/powerpoint/2010/main" val="4239859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251520" y="1268760"/>
            <a:ext cx="8892480" cy="4893647"/>
          </a:xfrm>
          <a:prstGeom prst="rect">
            <a:avLst/>
          </a:prstGeom>
          <a:noFill/>
        </p:spPr>
        <p:txBody>
          <a:bodyPr wrap="square" rtlCol="0">
            <a:spAutoFit/>
          </a:bodyPr>
          <a:lstStyle/>
          <a:p>
            <a:pPr algn="ctr"/>
            <a:r>
              <a:rPr lang="hu-HU" sz="4400" b="1" dirty="0" smtClean="0">
                <a:solidFill>
                  <a:schemeClr val="tx2"/>
                </a:solidFill>
              </a:rPr>
              <a:t>RECOMMENDATIONS</a:t>
            </a:r>
          </a:p>
          <a:p>
            <a:pPr algn="ctr"/>
            <a:r>
              <a:rPr lang="en-US" sz="3200" b="1" dirty="0" smtClean="0">
                <a:solidFill>
                  <a:schemeClr val="tx2"/>
                </a:solidFill>
              </a:rPr>
              <a:t>to </a:t>
            </a:r>
            <a:r>
              <a:rPr lang="en-US" sz="3200" b="1" dirty="0">
                <a:solidFill>
                  <a:schemeClr val="tx2"/>
                </a:solidFill>
              </a:rPr>
              <a:t>the Implementation of the</a:t>
            </a:r>
          </a:p>
          <a:p>
            <a:pPr algn="ctr"/>
            <a:endParaRPr lang="en-US" sz="3200" b="1" dirty="0">
              <a:solidFill>
                <a:schemeClr val="tx2"/>
              </a:solidFill>
            </a:endParaRPr>
          </a:p>
          <a:p>
            <a:pPr algn="ctr"/>
            <a:r>
              <a:rPr lang="en-US" sz="3200" b="1" dirty="0">
                <a:solidFill>
                  <a:schemeClr val="tx2"/>
                </a:solidFill>
              </a:rPr>
              <a:t>„Improvement of Cooperatives’ Legislation for Promotion of Social Coherence”</a:t>
            </a:r>
          </a:p>
          <a:p>
            <a:pPr algn="ctr"/>
            <a:endParaRPr lang="en-US" sz="3200" b="1" dirty="0">
              <a:solidFill>
                <a:schemeClr val="tx2"/>
              </a:solidFill>
            </a:endParaRPr>
          </a:p>
          <a:p>
            <a:pPr algn="ctr"/>
            <a:r>
              <a:rPr lang="en-US" sz="3200" b="1" dirty="0">
                <a:solidFill>
                  <a:schemeClr val="tx2"/>
                </a:solidFill>
              </a:rPr>
              <a:t>Project supported by </a:t>
            </a:r>
            <a:r>
              <a:rPr lang="en-US" sz="3200" b="1" dirty="0" err="1">
                <a:solidFill>
                  <a:schemeClr val="tx2"/>
                </a:solidFill>
              </a:rPr>
              <a:t>Visegrád</a:t>
            </a:r>
            <a:r>
              <a:rPr lang="en-US" sz="3200" b="1" dirty="0">
                <a:solidFill>
                  <a:schemeClr val="tx2"/>
                </a:solidFill>
              </a:rPr>
              <a:t> Fund</a:t>
            </a:r>
          </a:p>
          <a:p>
            <a:pPr algn="ctr"/>
            <a:endParaRPr lang="hu-HU" sz="4400" b="1" dirty="0">
              <a:solidFill>
                <a:schemeClr val="tx2"/>
              </a:solidFill>
            </a:endParaRPr>
          </a:p>
        </p:txBody>
      </p:sp>
    </p:spTree>
    <p:extLst>
      <p:ext uri="{BB962C8B-B14F-4D97-AF65-F5344CB8AC3E}">
        <p14:creationId xmlns:p14="http://schemas.microsoft.com/office/powerpoint/2010/main" val="40581368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251520" y="692696"/>
            <a:ext cx="8352928" cy="5912003"/>
          </a:xfrm>
          <a:prstGeom prst="rect">
            <a:avLst/>
          </a:prstGeom>
        </p:spPr>
        <p:txBody>
          <a:bodyPr wrap="square">
            <a:spAutoFit/>
          </a:bodyPr>
          <a:lstStyle/>
          <a:p>
            <a:pPr algn="just">
              <a:lnSpc>
                <a:spcPct val="150000"/>
              </a:lnSpc>
              <a:spcAft>
                <a:spcPts val="0"/>
              </a:spcAft>
            </a:pPr>
            <a:r>
              <a:rPr lang="en-GB" sz="3200" b="1" dirty="0">
                <a:solidFill>
                  <a:schemeClr val="tx2"/>
                </a:solidFill>
                <a:ea typeface="Calibri" panose="020F0502020204030204" pitchFamily="34" charset="0"/>
                <a:cs typeface="Times New Roman" panose="02020603050405020304" pitchFamily="18" charset="0"/>
              </a:rPr>
              <a:t>Recommendation 1:</a:t>
            </a:r>
            <a:r>
              <a:rPr lang="en-GB" sz="3200" dirty="0">
                <a:solidFill>
                  <a:schemeClr val="tx2"/>
                </a:solidFill>
                <a:ea typeface="Calibri" panose="020F0502020204030204" pitchFamily="34" charset="0"/>
                <a:cs typeface="Times New Roman" panose="02020603050405020304" pitchFamily="18" charset="0"/>
              </a:rPr>
              <a:t> </a:t>
            </a:r>
            <a:r>
              <a:rPr lang="en-GB" sz="3200" b="1" dirty="0">
                <a:solidFill>
                  <a:schemeClr val="tx2"/>
                </a:solidFill>
                <a:ea typeface="Calibri" panose="020F0502020204030204" pitchFamily="34" charset="0"/>
                <a:cs typeface="Times New Roman" panose="02020603050405020304" pitchFamily="18" charset="0"/>
              </a:rPr>
              <a:t>The participants of the conference recommend the governments and the competent institutions of the European Union to declare currently their expressed and obvious acknowledgement and support concerning the cooperative </a:t>
            </a:r>
            <a:r>
              <a:rPr lang="en-GB" sz="3200" b="1" dirty="0" smtClean="0">
                <a:solidFill>
                  <a:schemeClr val="tx2"/>
                </a:solidFill>
                <a:ea typeface="Calibri" panose="020F0502020204030204" pitchFamily="34" charset="0"/>
                <a:cs typeface="Times New Roman" panose="02020603050405020304" pitchFamily="18" charset="0"/>
              </a:rPr>
              <a:t>form</a:t>
            </a:r>
            <a:r>
              <a:rPr lang="hu-HU" sz="3200" b="1" dirty="0" smtClean="0">
                <a:solidFill>
                  <a:schemeClr val="tx2"/>
                </a:solidFill>
                <a:ea typeface="Calibri" panose="020F0502020204030204" pitchFamily="34" charset="0"/>
                <a:cs typeface="Times New Roman" panose="02020603050405020304" pitchFamily="18" charset="0"/>
              </a:rPr>
              <a:t>. </a:t>
            </a:r>
            <a:r>
              <a:rPr lang="en-GB" sz="3200" dirty="0" smtClean="0">
                <a:solidFill>
                  <a:schemeClr val="tx2"/>
                </a:solidFill>
                <a:ea typeface="Calibri" panose="020F0502020204030204" pitchFamily="34" charset="0"/>
                <a:cs typeface="Times New Roman" panose="02020603050405020304" pitchFamily="18" charset="0"/>
              </a:rPr>
              <a:t> </a:t>
            </a:r>
            <a:endParaRPr lang="hu-HU" sz="3200" dirty="0">
              <a:solidFill>
                <a:schemeClr val="tx2"/>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2414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715881" y="661341"/>
            <a:ext cx="7640233" cy="523220"/>
          </a:xfrm>
          <a:prstGeom prst="rect">
            <a:avLst/>
          </a:prstGeom>
          <a:noFill/>
        </p:spPr>
        <p:txBody>
          <a:bodyPr wrap="none" rtlCol="0">
            <a:spAutoFit/>
          </a:bodyPr>
          <a:lstStyle/>
          <a:p>
            <a:r>
              <a:rPr lang="hu-HU" sz="2800" b="1" dirty="0" smtClean="0">
                <a:solidFill>
                  <a:schemeClr val="accent1">
                    <a:lumMod val="75000"/>
                  </a:schemeClr>
                </a:solidFill>
              </a:rPr>
              <a:t>THE STARTING POINTS OF THE ISSUE </a:t>
            </a:r>
            <a:endParaRPr lang="hu-HU" sz="2800" b="1" dirty="0">
              <a:solidFill>
                <a:schemeClr val="accent1">
                  <a:lumMod val="75000"/>
                </a:schemeClr>
              </a:solidFill>
            </a:endParaRPr>
          </a:p>
        </p:txBody>
      </p:sp>
      <p:sp>
        <p:nvSpPr>
          <p:cNvPr id="3" name="Szövegdoboz 2"/>
          <p:cNvSpPr txBox="1"/>
          <p:nvPr/>
        </p:nvSpPr>
        <p:spPr>
          <a:xfrm>
            <a:off x="179133" y="1277471"/>
            <a:ext cx="8713731" cy="5940088"/>
          </a:xfrm>
          <a:prstGeom prst="rect">
            <a:avLst/>
          </a:prstGeom>
          <a:noFill/>
        </p:spPr>
        <p:txBody>
          <a:bodyPr wrap="square" rtlCol="0">
            <a:spAutoFit/>
          </a:bodyPr>
          <a:lstStyle/>
          <a:p>
            <a:r>
              <a:rPr lang="hu-HU" sz="2000" b="1" dirty="0" smtClean="0">
                <a:solidFill>
                  <a:schemeClr val="accent1">
                    <a:lumMod val="75000"/>
                  </a:schemeClr>
                </a:solidFill>
              </a:rPr>
              <a:t>I. The </a:t>
            </a:r>
            <a:r>
              <a:rPr lang="hu-HU" sz="2000" b="1" dirty="0" err="1">
                <a:solidFill>
                  <a:schemeClr val="accent1">
                    <a:lumMod val="75000"/>
                  </a:schemeClr>
                </a:solidFill>
              </a:rPr>
              <a:t>cooperative</a:t>
            </a:r>
            <a:r>
              <a:rPr lang="hu-HU" sz="2000" b="1" dirty="0">
                <a:solidFill>
                  <a:schemeClr val="accent1">
                    <a:lumMod val="75000"/>
                  </a:schemeClr>
                </a:solidFill>
              </a:rPr>
              <a:t> </a:t>
            </a:r>
            <a:r>
              <a:rPr lang="hu-HU" sz="2000" b="1" dirty="0" err="1">
                <a:solidFill>
                  <a:schemeClr val="accent1">
                    <a:lumMod val="75000"/>
                  </a:schemeClr>
                </a:solidFill>
              </a:rPr>
              <a:t>form</a:t>
            </a:r>
            <a:r>
              <a:rPr lang="hu-HU" sz="2000" b="1" dirty="0">
                <a:solidFill>
                  <a:schemeClr val="accent1">
                    <a:lumMod val="75000"/>
                  </a:schemeClr>
                </a:solidFill>
              </a:rPr>
              <a:t> is </a:t>
            </a:r>
            <a:r>
              <a:rPr lang="hu-HU" sz="2000" b="1" dirty="0" err="1">
                <a:solidFill>
                  <a:schemeClr val="accent1">
                    <a:lumMod val="75000"/>
                  </a:schemeClr>
                </a:solidFill>
              </a:rPr>
              <a:t>in</a:t>
            </a:r>
            <a:r>
              <a:rPr lang="hu-HU" sz="2000" b="1" dirty="0">
                <a:solidFill>
                  <a:schemeClr val="accent1">
                    <a:lumMod val="75000"/>
                  </a:schemeClr>
                </a:solidFill>
              </a:rPr>
              <a:t> </a:t>
            </a:r>
            <a:r>
              <a:rPr lang="hu-HU" sz="2000" b="1" dirty="0" err="1">
                <a:solidFill>
                  <a:schemeClr val="accent1">
                    <a:lumMod val="75000"/>
                  </a:schemeClr>
                </a:solidFill>
              </a:rPr>
              <a:t>the</a:t>
            </a:r>
            <a:r>
              <a:rPr lang="hu-HU" sz="2000" b="1" dirty="0">
                <a:solidFill>
                  <a:schemeClr val="accent1">
                    <a:lumMod val="75000"/>
                  </a:schemeClr>
                </a:solidFill>
              </a:rPr>
              <a:t> </a:t>
            </a:r>
            <a:r>
              <a:rPr lang="hu-HU" sz="2000" b="1" dirty="0" err="1">
                <a:solidFill>
                  <a:schemeClr val="accent1">
                    <a:lumMod val="75000"/>
                  </a:schemeClr>
                </a:solidFill>
              </a:rPr>
              <a:t>spotlight</a:t>
            </a:r>
            <a:r>
              <a:rPr lang="hu-HU" sz="2000" b="1" dirty="0">
                <a:solidFill>
                  <a:schemeClr val="accent1">
                    <a:lumMod val="75000"/>
                  </a:schemeClr>
                </a:solidFill>
              </a:rPr>
              <a:t> </a:t>
            </a:r>
            <a:r>
              <a:rPr lang="hu-HU" sz="2000" b="1" dirty="0" err="1">
                <a:solidFill>
                  <a:schemeClr val="accent1">
                    <a:lumMod val="75000"/>
                  </a:schemeClr>
                </a:solidFill>
              </a:rPr>
              <a:t>both</a:t>
            </a:r>
            <a:r>
              <a:rPr lang="hu-HU" sz="2000" b="1" dirty="0">
                <a:solidFill>
                  <a:schemeClr val="accent1">
                    <a:lumMod val="75000"/>
                  </a:schemeClr>
                </a:solidFill>
              </a:rPr>
              <a:t> </a:t>
            </a:r>
            <a:r>
              <a:rPr lang="hu-HU" sz="2000" b="1" dirty="0" err="1" smtClean="0">
                <a:solidFill>
                  <a:schemeClr val="accent1">
                    <a:lumMod val="75000"/>
                  </a:schemeClr>
                </a:solidFill>
              </a:rPr>
              <a:t>at</a:t>
            </a:r>
            <a:r>
              <a:rPr lang="hu-HU" sz="2000" b="1" dirty="0" smtClean="0">
                <a:solidFill>
                  <a:schemeClr val="accent1">
                    <a:lumMod val="75000"/>
                  </a:schemeClr>
                </a:solidFill>
              </a:rPr>
              <a:t> </a:t>
            </a:r>
            <a:r>
              <a:rPr lang="hu-HU" sz="2000" b="1" dirty="0" err="1">
                <a:solidFill>
                  <a:schemeClr val="accent1">
                    <a:lumMod val="75000"/>
                  </a:schemeClr>
                </a:solidFill>
              </a:rPr>
              <a:t>international</a:t>
            </a:r>
            <a:r>
              <a:rPr lang="hu-HU" sz="2000" b="1" dirty="0">
                <a:solidFill>
                  <a:schemeClr val="accent1">
                    <a:lumMod val="75000"/>
                  </a:schemeClr>
                </a:solidFill>
              </a:rPr>
              <a:t> and EU </a:t>
            </a:r>
            <a:r>
              <a:rPr lang="hu-HU" sz="2000" b="1" dirty="0" err="1">
                <a:solidFill>
                  <a:schemeClr val="accent1">
                    <a:lumMod val="75000"/>
                  </a:schemeClr>
                </a:solidFill>
              </a:rPr>
              <a:t>level</a:t>
            </a:r>
            <a:r>
              <a:rPr lang="hu-HU" sz="2000" b="1" dirty="0">
                <a:solidFill>
                  <a:schemeClr val="accent1">
                    <a:lumMod val="75000"/>
                  </a:schemeClr>
                </a:solidFill>
              </a:rPr>
              <a:t> </a:t>
            </a:r>
            <a:r>
              <a:rPr lang="hu-HU" sz="2000" b="1" dirty="0" err="1">
                <a:solidFill>
                  <a:schemeClr val="accent1">
                    <a:lumMod val="75000"/>
                  </a:schemeClr>
                </a:solidFill>
              </a:rPr>
              <a:t>in</a:t>
            </a:r>
            <a:r>
              <a:rPr lang="hu-HU" sz="2000" b="1" dirty="0">
                <a:solidFill>
                  <a:schemeClr val="accent1">
                    <a:lumMod val="75000"/>
                  </a:schemeClr>
                </a:solidFill>
              </a:rPr>
              <a:t> </a:t>
            </a:r>
            <a:r>
              <a:rPr lang="hu-HU" sz="2000" b="1" dirty="0" err="1">
                <a:solidFill>
                  <a:schemeClr val="accent1">
                    <a:lumMod val="75000"/>
                  </a:schemeClr>
                </a:solidFill>
              </a:rPr>
              <a:t>the</a:t>
            </a:r>
            <a:r>
              <a:rPr lang="hu-HU" sz="2000" b="1" dirty="0">
                <a:solidFill>
                  <a:schemeClr val="accent1">
                    <a:lumMod val="75000"/>
                  </a:schemeClr>
                </a:solidFill>
              </a:rPr>
              <a:t> 21th </a:t>
            </a:r>
            <a:r>
              <a:rPr lang="hu-HU" sz="2000" b="1" dirty="0" err="1" smtClean="0">
                <a:solidFill>
                  <a:schemeClr val="accent1">
                    <a:lumMod val="75000"/>
                  </a:schemeClr>
                </a:solidFill>
              </a:rPr>
              <a:t>century</a:t>
            </a:r>
            <a:endParaRPr lang="hu-HU" sz="2000" b="1" dirty="0" smtClean="0">
              <a:solidFill>
                <a:schemeClr val="accent1">
                  <a:lumMod val="75000"/>
                </a:schemeClr>
              </a:solidFill>
            </a:endParaRPr>
          </a:p>
          <a:p>
            <a:endParaRPr lang="hu-HU" sz="2000" b="1" dirty="0">
              <a:solidFill>
                <a:schemeClr val="accent1">
                  <a:lumMod val="75000"/>
                </a:schemeClr>
              </a:solidFill>
            </a:endParaRPr>
          </a:p>
          <a:p>
            <a:r>
              <a:rPr lang="hu-HU" sz="2000" b="1" dirty="0" smtClean="0">
                <a:solidFill>
                  <a:schemeClr val="accent1">
                    <a:lumMod val="75000"/>
                  </a:schemeClr>
                </a:solidFill>
              </a:rPr>
              <a:t>II. The </a:t>
            </a:r>
            <a:r>
              <a:rPr lang="hu-HU" sz="2000" b="1" dirty="0" err="1">
                <a:solidFill>
                  <a:schemeClr val="accent1">
                    <a:lumMod val="75000"/>
                  </a:schemeClr>
                </a:solidFill>
              </a:rPr>
              <a:t>c</a:t>
            </a:r>
            <a:r>
              <a:rPr lang="hu-HU" sz="2000" b="1" dirty="0" err="1" smtClean="0">
                <a:solidFill>
                  <a:schemeClr val="accent1">
                    <a:lumMod val="75000"/>
                  </a:schemeClr>
                </a:solidFill>
              </a:rPr>
              <a:t>ooperative</a:t>
            </a:r>
            <a:r>
              <a:rPr lang="hu-HU" sz="2000" b="1" dirty="0" smtClean="0">
                <a:solidFill>
                  <a:schemeClr val="accent1">
                    <a:lumMod val="75000"/>
                  </a:schemeClr>
                </a:solidFill>
              </a:rPr>
              <a:t> is </a:t>
            </a:r>
            <a:r>
              <a:rPr lang="hu-HU" sz="2000" b="1" dirty="0" err="1" smtClean="0">
                <a:solidFill>
                  <a:schemeClr val="accent1">
                    <a:lumMod val="75000"/>
                  </a:schemeClr>
                </a:solidFill>
              </a:rPr>
              <a:t>the</a:t>
            </a:r>
            <a:r>
              <a:rPr lang="hu-HU" sz="2000" b="1" dirty="0" smtClean="0">
                <a:solidFill>
                  <a:schemeClr val="accent1">
                    <a:lumMod val="75000"/>
                  </a:schemeClr>
                </a:solidFill>
              </a:rPr>
              <a:t> </a:t>
            </a:r>
            <a:r>
              <a:rPr lang="hu-HU" sz="2000" b="1" dirty="0" err="1" smtClean="0">
                <a:solidFill>
                  <a:schemeClr val="accent1">
                    <a:lumMod val="75000"/>
                  </a:schemeClr>
                </a:solidFill>
              </a:rPr>
              <a:t>only</a:t>
            </a:r>
            <a:r>
              <a:rPr lang="hu-HU" sz="2000" b="1" dirty="0" smtClean="0">
                <a:solidFill>
                  <a:schemeClr val="accent1">
                    <a:lumMod val="75000"/>
                  </a:schemeClr>
                </a:solidFill>
              </a:rPr>
              <a:t> </a:t>
            </a:r>
            <a:r>
              <a:rPr lang="hu-HU" sz="2000" b="1" dirty="0" err="1" smtClean="0">
                <a:solidFill>
                  <a:schemeClr val="accent1">
                    <a:lumMod val="75000"/>
                  </a:schemeClr>
                </a:solidFill>
              </a:rPr>
              <a:t>enterprise</a:t>
            </a:r>
            <a:r>
              <a:rPr lang="hu-HU" sz="2000" b="1" dirty="0" smtClean="0">
                <a:solidFill>
                  <a:schemeClr val="accent1">
                    <a:lumMod val="75000"/>
                  </a:schemeClr>
                </a:solidFill>
              </a:rPr>
              <a:t> </a:t>
            </a:r>
            <a:r>
              <a:rPr lang="hu-HU" sz="2000" b="1" dirty="0" err="1" smtClean="0">
                <a:solidFill>
                  <a:schemeClr val="accent1">
                    <a:lumMod val="75000"/>
                  </a:schemeClr>
                </a:solidFill>
              </a:rPr>
              <a:t>having</a:t>
            </a:r>
            <a:r>
              <a:rPr lang="hu-HU" sz="2000" b="1" dirty="0" smtClean="0">
                <a:solidFill>
                  <a:schemeClr val="accent1">
                    <a:lumMod val="75000"/>
                  </a:schemeClr>
                </a:solidFill>
              </a:rPr>
              <a:t> </a:t>
            </a:r>
            <a:r>
              <a:rPr lang="hu-HU" sz="2000" b="1" dirty="0" err="1" smtClean="0">
                <a:solidFill>
                  <a:schemeClr val="accent1">
                    <a:lumMod val="75000"/>
                  </a:schemeClr>
                </a:solidFill>
              </a:rPr>
              <a:t>operation</a:t>
            </a:r>
            <a:r>
              <a:rPr lang="hu-HU" sz="2000" b="1" dirty="0" smtClean="0">
                <a:solidFill>
                  <a:schemeClr val="accent1">
                    <a:lumMod val="75000"/>
                  </a:schemeClr>
                </a:solidFill>
              </a:rPr>
              <a:t> </a:t>
            </a:r>
            <a:r>
              <a:rPr lang="hu-HU" sz="2000" b="1" dirty="0" err="1" smtClean="0">
                <a:solidFill>
                  <a:schemeClr val="accent1">
                    <a:lumMod val="75000"/>
                  </a:schemeClr>
                </a:solidFill>
              </a:rPr>
              <a:t>principles</a:t>
            </a:r>
            <a:r>
              <a:rPr lang="hu-HU" sz="2000" b="1" dirty="0" smtClean="0">
                <a:solidFill>
                  <a:schemeClr val="accent1">
                    <a:lumMod val="75000"/>
                  </a:schemeClr>
                </a:solidFill>
              </a:rPr>
              <a:t> </a:t>
            </a:r>
            <a:r>
              <a:rPr lang="hu-HU" sz="2000" b="1" dirty="0" err="1" smtClean="0">
                <a:solidFill>
                  <a:schemeClr val="accent1">
                    <a:lumMod val="75000"/>
                  </a:schemeClr>
                </a:solidFill>
              </a:rPr>
              <a:t>determined</a:t>
            </a:r>
            <a:r>
              <a:rPr lang="hu-HU" sz="2000" b="1" dirty="0" smtClean="0">
                <a:solidFill>
                  <a:schemeClr val="accent1">
                    <a:lumMod val="75000"/>
                  </a:schemeClr>
                </a:solidFill>
              </a:rPr>
              <a:t> </a:t>
            </a:r>
            <a:r>
              <a:rPr lang="hu-HU" sz="2000" b="1" dirty="0" err="1" smtClean="0">
                <a:solidFill>
                  <a:schemeClr val="accent1">
                    <a:lumMod val="75000"/>
                  </a:schemeClr>
                </a:solidFill>
              </a:rPr>
              <a:t>by</a:t>
            </a:r>
            <a:r>
              <a:rPr lang="hu-HU" sz="2000" b="1" dirty="0" smtClean="0">
                <a:solidFill>
                  <a:schemeClr val="accent1">
                    <a:lumMod val="75000"/>
                  </a:schemeClr>
                </a:solidFill>
              </a:rPr>
              <a:t> an </a:t>
            </a:r>
            <a:r>
              <a:rPr lang="hu-HU" sz="2000" b="1" dirty="0" err="1" smtClean="0">
                <a:solidFill>
                  <a:schemeClr val="accent1">
                    <a:lumMod val="75000"/>
                  </a:schemeClr>
                </a:solidFill>
              </a:rPr>
              <a:t>international</a:t>
            </a:r>
            <a:r>
              <a:rPr lang="hu-HU" sz="2000" b="1" dirty="0" smtClean="0">
                <a:solidFill>
                  <a:schemeClr val="accent1">
                    <a:lumMod val="75000"/>
                  </a:schemeClr>
                </a:solidFill>
              </a:rPr>
              <a:t> </a:t>
            </a:r>
            <a:r>
              <a:rPr lang="hu-HU" sz="2000" b="1" dirty="0" err="1" smtClean="0">
                <a:solidFill>
                  <a:schemeClr val="accent1">
                    <a:lumMod val="75000"/>
                  </a:schemeClr>
                </a:solidFill>
              </a:rPr>
              <a:t>organization</a:t>
            </a:r>
            <a:r>
              <a:rPr lang="hu-HU" sz="2000" b="1" dirty="0" smtClean="0">
                <a:solidFill>
                  <a:schemeClr val="accent1">
                    <a:lumMod val="75000"/>
                  </a:schemeClr>
                </a:solidFill>
              </a:rPr>
              <a:t> (International </a:t>
            </a:r>
            <a:r>
              <a:rPr lang="hu-HU" sz="2000" b="1" dirty="0" err="1" smtClean="0">
                <a:solidFill>
                  <a:schemeClr val="accent1">
                    <a:lumMod val="75000"/>
                  </a:schemeClr>
                </a:solidFill>
              </a:rPr>
              <a:t>Cooperative</a:t>
            </a:r>
            <a:r>
              <a:rPr lang="hu-HU" sz="2000" b="1" dirty="0" smtClean="0">
                <a:solidFill>
                  <a:schemeClr val="accent1">
                    <a:lumMod val="75000"/>
                  </a:schemeClr>
                </a:solidFill>
              </a:rPr>
              <a:t> </a:t>
            </a:r>
            <a:r>
              <a:rPr lang="hu-HU" sz="2000" b="1" dirty="0" err="1" smtClean="0">
                <a:solidFill>
                  <a:schemeClr val="accent1">
                    <a:lumMod val="75000"/>
                  </a:schemeClr>
                </a:solidFill>
              </a:rPr>
              <a:t>Alliance</a:t>
            </a:r>
            <a:r>
              <a:rPr lang="hu-HU" sz="2000" b="1" dirty="0" smtClean="0">
                <a:solidFill>
                  <a:schemeClr val="accent1">
                    <a:lumMod val="75000"/>
                  </a:schemeClr>
                </a:solidFill>
              </a:rPr>
              <a:t>)</a:t>
            </a:r>
          </a:p>
          <a:p>
            <a:pPr marL="514350" indent="-514350">
              <a:buFontTx/>
              <a:buAutoNum type="romanUcPeriod"/>
            </a:pPr>
            <a:endParaRPr lang="hu-HU" sz="2000" b="1" dirty="0">
              <a:solidFill>
                <a:schemeClr val="accent1">
                  <a:lumMod val="75000"/>
                </a:schemeClr>
              </a:solidFill>
            </a:endParaRPr>
          </a:p>
          <a:p>
            <a:r>
              <a:rPr lang="hu-HU" sz="2000" b="1" dirty="0" smtClean="0">
                <a:solidFill>
                  <a:schemeClr val="accent1">
                    <a:lumMod val="75000"/>
                  </a:schemeClr>
                </a:solidFill>
              </a:rPr>
              <a:t>III. The </a:t>
            </a:r>
            <a:r>
              <a:rPr lang="hu-HU" sz="2000" b="1" dirty="0" err="1" smtClean="0">
                <a:solidFill>
                  <a:schemeClr val="accent1">
                    <a:lumMod val="75000"/>
                  </a:schemeClr>
                </a:solidFill>
              </a:rPr>
              <a:t>question</a:t>
            </a:r>
            <a:r>
              <a:rPr lang="hu-HU" sz="2000" b="1" dirty="0" smtClean="0">
                <a:solidFill>
                  <a:schemeClr val="accent1">
                    <a:lumMod val="75000"/>
                  </a:schemeClr>
                </a:solidFill>
              </a:rPr>
              <a:t> of </a:t>
            </a:r>
            <a:r>
              <a:rPr lang="hu-HU" sz="2000" b="1" dirty="0" err="1" smtClean="0">
                <a:solidFill>
                  <a:schemeClr val="accent1">
                    <a:lumMod val="75000"/>
                  </a:schemeClr>
                </a:solidFill>
              </a:rPr>
              <a:t>the</a:t>
            </a:r>
            <a:r>
              <a:rPr lang="hu-HU" sz="2000" b="1" dirty="0" smtClean="0">
                <a:solidFill>
                  <a:schemeClr val="accent1">
                    <a:lumMod val="75000"/>
                  </a:schemeClr>
                </a:solidFill>
              </a:rPr>
              <a:t> </a:t>
            </a:r>
            <a:r>
              <a:rPr lang="hu-HU" sz="2000" b="1" dirty="0" err="1" smtClean="0">
                <a:solidFill>
                  <a:schemeClr val="accent1">
                    <a:lumMod val="75000"/>
                  </a:schemeClr>
                </a:solidFill>
              </a:rPr>
              <a:t>correct</a:t>
            </a:r>
            <a:r>
              <a:rPr lang="hu-HU" sz="2000" b="1" dirty="0" smtClean="0">
                <a:solidFill>
                  <a:schemeClr val="accent1">
                    <a:lumMod val="75000"/>
                  </a:schemeClr>
                </a:solidFill>
              </a:rPr>
              <a:t> </a:t>
            </a:r>
            <a:r>
              <a:rPr lang="hu-HU" sz="2000" b="1" dirty="0" err="1" smtClean="0">
                <a:solidFill>
                  <a:schemeClr val="accent1">
                    <a:lumMod val="75000"/>
                  </a:schemeClr>
                </a:solidFill>
              </a:rPr>
              <a:t>interpretation</a:t>
            </a:r>
            <a:r>
              <a:rPr lang="hu-HU" sz="2000" b="1" dirty="0" smtClean="0">
                <a:solidFill>
                  <a:schemeClr val="accent1">
                    <a:lumMod val="75000"/>
                  </a:schemeClr>
                </a:solidFill>
              </a:rPr>
              <a:t>, </a:t>
            </a:r>
            <a:r>
              <a:rPr lang="hu-HU" sz="2000" b="1" dirty="0" err="1" smtClean="0">
                <a:solidFill>
                  <a:schemeClr val="accent1">
                    <a:lumMod val="75000"/>
                  </a:schemeClr>
                </a:solidFill>
              </a:rPr>
              <a:t>application</a:t>
            </a:r>
            <a:r>
              <a:rPr lang="hu-HU" sz="2000" b="1" dirty="0" smtClean="0">
                <a:solidFill>
                  <a:schemeClr val="accent1">
                    <a:lumMod val="75000"/>
                  </a:schemeClr>
                </a:solidFill>
              </a:rPr>
              <a:t> and </a:t>
            </a:r>
            <a:r>
              <a:rPr lang="hu-HU" sz="2000" b="1" dirty="0" err="1" smtClean="0">
                <a:solidFill>
                  <a:schemeClr val="accent1">
                    <a:lumMod val="75000"/>
                  </a:schemeClr>
                </a:solidFill>
              </a:rPr>
              <a:t>enforcement</a:t>
            </a:r>
            <a:r>
              <a:rPr lang="hu-HU" sz="2000" b="1" dirty="0" smtClean="0">
                <a:solidFill>
                  <a:schemeClr val="accent1">
                    <a:lumMod val="75000"/>
                  </a:schemeClr>
                </a:solidFill>
              </a:rPr>
              <a:t> of </a:t>
            </a:r>
            <a:r>
              <a:rPr lang="hu-HU" sz="2000" b="1" dirty="0" err="1" smtClean="0">
                <a:solidFill>
                  <a:schemeClr val="accent1">
                    <a:lumMod val="75000"/>
                  </a:schemeClr>
                </a:solidFill>
              </a:rPr>
              <a:t>all</a:t>
            </a:r>
            <a:r>
              <a:rPr lang="hu-HU" sz="2000" b="1" dirty="0" smtClean="0">
                <a:solidFill>
                  <a:schemeClr val="accent1">
                    <a:lumMod val="75000"/>
                  </a:schemeClr>
                </a:solidFill>
              </a:rPr>
              <a:t> </a:t>
            </a:r>
            <a:r>
              <a:rPr lang="hu-HU" sz="2000" b="1" dirty="0" err="1" smtClean="0">
                <a:solidFill>
                  <a:schemeClr val="accent1">
                    <a:lumMod val="75000"/>
                  </a:schemeClr>
                </a:solidFill>
              </a:rPr>
              <a:t>the</a:t>
            </a:r>
            <a:r>
              <a:rPr lang="hu-HU" sz="2000" b="1" dirty="0" smtClean="0">
                <a:solidFill>
                  <a:schemeClr val="accent1">
                    <a:lumMod val="75000"/>
                  </a:schemeClr>
                </a:solidFill>
              </a:rPr>
              <a:t> </a:t>
            </a:r>
            <a:r>
              <a:rPr lang="hu-HU" sz="2000" b="1" dirty="0" err="1" smtClean="0">
                <a:solidFill>
                  <a:schemeClr val="accent1">
                    <a:lumMod val="75000"/>
                  </a:schemeClr>
                </a:solidFill>
              </a:rPr>
              <a:t>international</a:t>
            </a:r>
            <a:r>
              <a:rPr lang="hu-HU" sz="2000" b="1" dirty="0" smtClean="0">
                <a:solidFill>
                  <a:schemeClr val="accent1">
                    <a:lumMod val="75000"/>
                  </a:schemeClr>
                </a:solidFill>
              </a:rPr>
              <a:t> </a:t>
            </a:r>
            <a:r>
              <a:rPr lang="hu-HU" sz="2000" b="1" dirty="0" err="1" smtClean="0">
                <a:solidFill>
                  <a:schemeClr val="accent1">
                    <a:lumMod val="75000"/>
                  </a:schemeClr>
                </a:solidFill>
              </a:rPr>
              <a:t>cooperative</a:t>
            </a:r>
            <a:r>
              <a:rPr lang="hu-HU" sz="2000" b="1" dirty="0" smtClean="0">
                <a:solidFill>
                  <a:schemeClr val="accent1">
                    <a:lumMod val="75000"/>
                  </a:schemeClr>
                </a:solidFill>
              </a:rPr>
              <a:t> </a:t>
            </a:r>
            <a:r>
              <a:rPr lang="hu-HU" sz="2000" b="1" dirty="0" err="1" smtClean="0">
                <a:solidFill>
                  <a:schemeClr val="accent1">
                    <a:lumMod val="75000"/>
                  </a:schemeClr>
                </a:solidFill>
              </a:rPr>
              <a:t>principles</a:t>
            </a:r>
            <a:r>
              <a:rPr lang="hu-HU" sz="2000" b="1" dirty="0" smtClean="0">
                <a:solidFill>
                  <a:schemeClr val="accent1">
                    <a:lumMod val="75000"/>
                  </a:schemeClr>
                </a:solidFill>
              </a:rPr>
              <a:t> has </a:t>
            </a:r>
            <a:r>
              <a:rPr lang="hu-HU" sz="2000" b="1" dirty="0" err="1" smtClean="0">
                <a:solidFill>
                  <a:schemeClr val="accent1">
                    <a:lumMod val="75000"/>
                  </a:schemeClr>
                </a:solidFill>
              </a:rPr>
              <a:t>emerged</a:t>
            </a:r>
            <a:r>
              <a:rPr lang="hu-HU" sz="2000" b="1" dirty="0" smtClean="0">
                <a:solidFill>
                  <a:schemeClr val="accent1">
                    <a:lumMod val="75000"/>
                  </a:schemeClr>
                </a:solidFill>
              </a:rPr>
              <a:t> </a:t>
            </a:r>
          </a:p>
          <a:p>
            <a:endParaRPr lang="hu-HU" sz="2000" b="1" dirty="0">
              <a:solidFill>
                <a:schemeClr val="accent1">
                  <a:lumMod val="75000"/>
                </a:schemeClr>
              </a:solidFill>
            </a:endParaRPr>
          </a:p>
          <a:p>
            <a:pPr marL="285750" indent="-285750">
              <a:buFont typeface="Arial" panose="020B0604020202020204" pitchFamily="34" charset="0"/>
              <a:buChar char="•"/>
            </a:pPr>
            <a:r>
              <a:rPr lang="hu-HU" sz="2000" b="1" dirty="0" err="1" smtClean="0">
                <a:solidFill>
                  <a:schemeClr val="accent1">
                    <a:lumMod val="75000"/>
                  </a:schemeClr>
                </a:solidFill>
              </a:rPr>
              <a:t>at</a:t>
            </a:r>
            <a:r>
              <a:rPr lang="hu-HU" sz="2000" b="1" dirty="0" smtClean="0">
                <a:solidFill>
                  <a:schemeClr val="accent1">
                    <a:lumMod val="75000"/>
                  </a:schemeClr>
                </a:solidFill>
              </a:rPr>
              <a:t> </a:t>
            </a:r>
            <a:r>
              <a:rPr lang="hu-HU" sz="2000" b="1" dirty="0" err="1" smtClean="0">
                <a:solidFill>
                  <a:schemeClr val="accent1">
                    <a:lumMod val="75000"/>
                  </a:schemeClr>
                </a:solidFill>
              </a:rPr>
              <a:t>some</a:t>
            </a:r>
            <a:r>
              <a:rPr lang="hu-HU" sz="2000" b="1" dirty="0" smtClean="0">
                <a:solidFill>
                  <a:schemeClr val="accent1">
                    <a:lumMod val="75000"/>
                  </a:schemeClr>
                </a:solidFill>
              </a:rPr>
              <a:t> </a:t>
            </a:r>
            <a:r>
              <a:rPr lang="hu-HU" sz="2000" b="1" dirty="0" err="1" smtClean="0">
                <a:solidFill>
                  <a:schemeClr val="accent1">
                    <a:lumMod val="75000"/>
                  </a:schemeClr>
                </a:solidFill>
              </a:rPr>
              <a:t>member-state-levels</a:t>
            </a:r>
            <a:r>
              <a:rPr lang="hu-HU" sz="2000" b="1" dirty="0">
                <a:solidFill>
                  <a:schemeClr val="accent1">
                    <a:lumMod val="75000"/>
                  </a:schemeClr>
                </a:solidFill>
              </a:rPr>
              <a:t> </a:t>
            </a:r>
            <a:r>
              <a:rPr lang="hu-HU" sz="2000" b="1" dirty="0" err="1" smtClean="0">
                <a:solidFill>
                  <a:schemeClr val="accent1">
                    <a:lumMod val="75000"/>
                  </a:schemeClr>
                </a:solidFill>
              </a:rPr>
              <a:t>related</a:t>
            </a:r>
            <a:r>
              <a:rPr lang="hu-HU" sz="2000" b="1" dirty="0" smtClean="0">
                <a:solidFill>
                  <a:schemeClr val="accent1">
                    <a:lumMod val="75000"/>
                  </a:schemeClr>
                </a:solidFill>
              </a:rPr>
              <a:t> </a:t>
            </a:r>
            <a:r>
              <a:rPr lang="hu-HU" sz="2000" b="1" dirty="0" err="1" smtClean="0">
                <a:solidFill>
                  <a:schemeClr val="accent1">
                    <a:lumMod val="75000"/>
                  </a:schemeClr>
                </a:solidFill>
              </a:rPr>
              <a:t>to</a:t>
            </a:r>
            <a:r>
              <a:rPr lang="hu-HU" sz="2000" b="1" dirty="0" smtClean="0">
                <a:solidFill>
                  <a:schemeClr val="accent1">
                    <a:lumMod val="75000"/>
                  </a:schemeClr>
                </a:solidFill>
              </a:rPr>
              <a:t> </a:t>
            </a:r>
            <a:r>
              <a:rPr lang="hu-HU" sz="2000" b="1" dirty="0" err="1" smtClean="0">
                <a:solidFill>
                  <a:schemeClr val="accent1">
                    <a:lumMod val="75000"/>
                  </a:schemeClr>
                </a:solidFill>
              </a:rPr>
              <a:t>the</a:t>
            </a:r>
            <a:r>
              <a:rPr lang="hu-HU" sz="2000" b="1" dirty="0" smtClean="0">
                <a:solidFill>
                  <a:schemeClr val="accent1">
                    <a:lumMod val="75000"/>
                  </a:schemeClr>
                </a:solidFill>
              </a:rPr>
              <a:t> </a:t>
            </a:r>
            <a:r>
              <a:rPr lang="hu-HU" sz="2000" b="1" dirty="0" err="1" smtClean="0">
                <a:solidFill>
                  <a:schemeClr val="accent1">
                    <a:lumMod val="75000"/>
                  </a:schemeClr>
                </a:solidFill>
              </a:rPr>
              <a:t>national</a:t>
            </a:r>
            <a:r>
              <a:rPr lang="hu-HU" sz="2000" b="1" dirty="0" smtClean="0">
                <a:solidFill>
                  <a:schemeClr val="accent1">
                    <a:lumMod val="75000"/>
                  </a:schemeClr>
                </a:solidFill>
              </a:rPr>
              <a:t> </a:t>
            </a:r>
            <a:r>
              <a:rPr lang="hu-HU" sz="2000" b="1" dirty="0" err="1" smtClean="0">
                <a:solidFill>
                  <a:schemeClr val="accent1">
                    <a:lumMod val="75000"/>
                  </a:schemeClr>
                </a:solidFill>
              </a:rPr>
              <a:t>cooperative</a:t>
            </a:r>
            <a:r>
              <a:rPr lang="hu-HU" sz="2000" b="1" dirty="0" smtClean="0">
                <a:solidFill>
                  <a:schemeClr val="accent1">
                    <a:lumMod val="75000"/>
                  </a:schemeClr>
                </a:solidFill>
              </a:rPr>
              <a:t> </a:t>
            </a:r>
            <a:r>
              <a:rPr lang="hu-HU" sz="2000" b="1" dirty="0" err="1" smtClean="0">
                <a:solidFill>
                  <a:schemeClr val="accent1">
                    <a:lumMod val="75000"/>
                  </a:schemeClr>
                </a:solidFill>
              </a:rPr>
              <a:t>law</a:t>
            </a:r>
            <a:r>
              <a:rPr lang="hu-HU" sz="2000" b="1" dirty="0" smtClean="0">
                <a:solidFill>
                  <a:schemeClr val="accent1">
                    <a:lumMod val="75000"/>
                  </a:schemeClr>
                </a:solidFill>
              </a:rPr>
              <a:t> - </a:t>
            </a:r>
            <a:r>
              <a:rPr lang="hu-HU" sz="2000" b="1" dirty="0" err="1" smtClean="0">
                <a:solidFill>
                  <a:schemeClr val="accent1">
                    <a:lumMod val="75000"/>
                  </a:schemeClr>
                </a:solidFill>
              </a:rPr>
              <a:t>e.g</a:t>
            </a:r>
            <a:r>
              <a:rPr lang="hu-HU" sz="2000" b="1" dirty="0" smtClean="0">
                <a:solidFill>
                  <a:schemeClr val="accent1">
                    <a:lumMod val="75000"/>
                  </a:schemeClr>
                </a:solidFill>
              </a:rPr>
              <a:t>. Hungary, </a:t>
            </a:r>
            <a:r>
              <a:rPr lang="hu-HU" sz="2000" b="1" dirty="0" err="1" smtClean="0">
                <a:solidFill>
                  <a:schemeClr val="accent1">
                    <a:lumMod val="75000"/>
                  </a:schemeClr>
                </a:solidFill>
              </a:rPr>
              <a:t>Poland</a:t>
            </a:r>
            <a:endParaRPr lang="hu-HU" sz="2000" b="1" dirty="0" smtClean="0">
              <a:solidFill>
                <a:schemeClr val="accent1">
                  <a:lumMod val="75000"/>
                </a:schemeClr>
              </a:solidFill>
            </a:endParaRPr>
          </a:p>
          <a:p>
            <a:endParaRPr lang="hu-HU" sz="2000" b="1" dirty="0" smtClean="0">
              <a:solidFill>
                <a:schemeClr val="accent1">
                  <a:lumMod val="75000"/>
                </a:schemeClr>
              </a:solidFill>
            </a:endParaRPr>
          </a:p>
          <a:p>
            <a:pPr marL="285750" indent="-285750">
              <a:buFont typeface="Arial" panose="020B0604020202020204" pitchFamily="34" charset="0"/>
              <a:buChar char="•"/>
            </a:pPr>
            <a:r>
              <a:rPr lang="hu-HU" sz="2000" b="1" dirty="0" err="1" smtClean="0">
                <a:solidFill>
                  <a:schemeClr val="accent1">
                    <a:lumMod val="75000"/>
                  </a:schemeClr>
                </a:solidFill>
              </a:rPr>
              <a:t>at</a:t>
            </a:r>
            <a:r>
              <a:rPr lang="hu-HU" sz="2000" b="1" dirty="0" smtClean="0">
                <a:solidFill>
                  <a:schemeClr val="accent1">
                    <a:lumMod val="75000"/>
                  </a:schemeClr>
                </a:solidFill>
              </a:rPr>
              <a:t> </a:t>
            </a:r>
            <a:r>
              <a:rPr lang="hu-HU" sz="2000" b="1" dirty="0" err="1" smtClean="0">
                <a:solidFill>
                  <a:schemeClr val="accent1">
                    <a:lumMod val="75000"/>
                  </a:schemeClr>
                </a:solidFill>
              </a:rPr>
              <a:t>the</a:t>
            </a:r>
            <a:r>
              <a:rPr lang="hu-HU" sz="2000" b="1" dirty="0" smtClean="0">
                <a:solidFill>
                  <a:schemeClr val="accent1">
                    <a:lumMod val="75000"/>
                  </a:schemeClr>
                </a:solidFill>
              </a:rPr>
              <a:t> </a:t>
            </a:r>
            <a:r>
              <a:rPr lang="hu-HU" sz="2000" b="1" dirty="0" err="1" smtClean="0">
                <a:solidFill>
                  <a:schemeClr val="accent1">
                    <a:lumMod val="75000"/>
                  </a:schemeClr>
                </a:solidFill>
              </a:rPr>
              <a:t>level</a:t>
            </a:r>
            <a:r>
              <a:rPr lang="hu-HU" sz="2000" b="1" dirty="0" smtClean="0">
                <a:solidFill>
                  <a:schemeClr val="accent1">
                    <a:lumMod val="75000"/>
                  </a:schemeClr>
                </a:solidFill>
              </a:rPr>
              <a:t> of </a:t>
            </a:r>
            <a:r>
              <a:rPr lang="hu-HU" sz="2000" b="1" dirty="0" err="1" smtClean="0">
                <a:solidFill>
                  <a:schemeClr val="accent1">
                    <a:lumMod val="75000"/>
                  </a:schemeClr>
                </a:solidFill>
              </a:rPr>
              <a:t>the</a:t>
            </a:r>
            <a:r>
              <a:rPr lang="hu-HU" sz="2000" b="1" dirty="0" smtClean="0">
                <a:solidFill>
                  <a:schemeClr val="accent1">
                    <a:lumMod val="75000"/>
                  </a:schemeClr>
                </a:solidFill>
              </a:rPr>
              <a:t> EU </a:t>
            </a:r>
            <a:r>
              <a:rPr lang="hu-HU" sz="2000" b="1" dirty="0" err="1" smtClean="0">
                <a:solidFill>
                  <a:schemeClr val="accent1">
                    <a:lumMod val="75000"/>
                  </a:schemeClr>
                </a:solidFill>
              </a:rPr>
              <a:t>related</a:t>
            </a:r>
            <a:r>
              <a:rPr lang="hu-HU" sz="2000" b="1" dirty="0" smtClean="0">
                <a:solidFill>
                  <a:schemeClr val="accent1">
                    <a:lumMod val="75000"/>
                  </a:schemeClr>
                </a:solidFill>
              </a:rPr>
              <a:t> </a:t>
            </a:r>
            <a:r>
              <a:rPr lang="hu-HU" sz="2000" b="1" dirty="0" err="1" smtClean="0">
                <a:solidFill>
                  <a:schemeClr val="accent1">
                    <a:lumMod val="75000"/>
                  </a:schemeClr>
                </a:solidFill>
              </a:rPr>
              <a:t>to</a:t>
            </a:r>
            <a:r>
              <a:rPr lang="hu-HU" sz="2000" b="1" dirty="0" smtClean="0">
                <a:solidFill>
                  <a:schemeClr val="accent1">
                    <a:lumMod val="75000"/>
                  </a:schemeClr>
                </a:solidFill>
              </a:rPr>
              <a:t> </a:t>
            </a:r>
            <a:r>
              <a:rPr lang="hu-HU" sz="2000" b="1" dirty="0" err="1" smtClean="0">
                <a:solidFill>
                  <a:schemeClr val="accent1">
                    <a:lumMod val="75000"/>
                  </a:schemeClr>
                </a:solidFill>
              </a:rPr>
              <a:t>the</a:t>
            </a:r>
            <a:r>
              <a:rPr lang="hu-HU" sz="2000" b="1" dirty="0" smtClean="0">
                <a:solidFill>
                  <a:schemeClr val="accent1">
                    <a:lumMod val="75000"/>
                  </a:schemeClr>
                </a:solidFill>
              </a:rPr>
              <a:t> </a:t>
            </a:r>
            <a:r>
              <a:rPr lang="en-US" sz="2000" b="1" dirty="0">
                <a:solidFill>
                  <a:schemeClr val="accent1">
                    <a:lumMod val="75000"/>
                  </a:schemeClr>
                </a:solidFill>
              </a:rPr>
              <a:t>Council Regulation (EC) No </a:t>
            </a:r>
            <a:r>
              <a:rPr lang="en-US" sz="2000" b="1" dirty="0" smtClean="0">
                <a:solidFill>
                  <a:schemeClr val="accent1">
                    <a:lumMod val="75000"/>
                  </a:schemeClr>
                </a:solidFill>
              </a:rPr>
              <a:t>1435/2003</a:t>
            </a:r>
            <a:r>
              <a:rPr lang="hu-HU" sz="2000" b="1" dirty="0" smtClean="0">
                <a:solidFill>
                  <a:schemeClr val="accent1">
                    <a:lumMod val="75000"/>
                  </a:schemeClr>
                </a:solidFill>
              </a:rPr>
              <a:t> </a:t>
            </a:r>
            <a:r>
              <a:rPr lang="en-US" sz="2000" b="1" dirty="0" smtClean="0">
                <a:solidFill>
                  <a:schemeClr val="accent1">
                    <a:lumMod val="75000"/>
                  </a:schemeClr>
                </a:solidFill>
              </a:rPr>
              <a:t>of </a:t>
            </a:r>
            <a:r>
              <a:rPr lang="en-US" sz="2000" b="1" dirty="0">
                <a:solidFill>
                  <a:schemeClr val="accent1">
                    <a:lumMod val="75000"/>
                  </a:schemeClr>
                </a:solidFill>
              </a:rPr>
              <a:t>22 July </a:t>
            </a:r>
            <a:r>
              <a:rPr lang="en-US" sz="2000" b="1" dirty="0" smtClean="0">
                <a:solidFill>
                  <a:schemeClr val="accent1">
                    <a:lumMod val="75000"/>
                  </a:schemeClr>
                </a:solidFill>
              </a:rPr>
              <a:t>2003</a:t>
            </a:r>
            <a:r>
              <a:rPr lang="hu-HU" sz="2000" b="1" dirty="0" smtClean="0">
                <a:solidFill>
                  <a:schemeClr val="accent1">
                    <a:lumMod val="75000"/>
                  </a:schemeClr>
                </a:solidFill>
              </a:rPr>
              <a:t> </a:t>
            </a:r>
            <a:r>
              <a:rPr lang="en-US" sz="2000" b="1" dirty="0" smtClean="0">
                <a:solidFill>
                  <a:schemeClr val="accent1">
                    <a:lumMod val="75000"/>
                  </a:schemeClr>
                </a:solidFill>
              </a:rPr>
              <a:t>on </a:t>
            </a:r>
            <a:r>
              <a:rPr lang="en-US" sz="2000" b="1" dirty="0">
                <a:solidFill>
                  <a:schemeClr val="accent1">
                    <a:lumMod val="75000"/>
                  </a:schemeClr>
                </a:solidFill>
              </a:rPr>
              <a:t>the Statute for a European Cooperative Society (SCE)</a:t>
            </a:r>
            <a:r>
              <a:rPr lang="hu-HU" sz="2000" b="1" dirty="0" smtClean="0">
                <a:solidFill>
                  <a:schemeClr val="accent1">
                    <a:lumMod val="75000"/>
                  </a:schemeClr>
                </a:solidFill>
              </a:rPr>
              <a:t> </a:t>
            </a:r>
          </a:p>
          <a:p>
            <a:endParaRPr lang="hu-HU" sz="2000" dirty="0">
              <a:solidFill>
                <a:schemeClr val="accent1">
                  <a:lumMod val="75000"/>
                </a:schemeClr>
              </a:solidFill>
            </a:endParaRPr>
          </a:p>
          <a:p>
            <a:endParaRPr lang="hu-HU" sz="2000" dirty="0" smtClean="0">
              <a:solidFill>
                <a:schemeClr val="accent1">
                  <a:lumMod val="75000"/>
                </a:schemeClr>
              </a:solidFill>
            </a:endParaRPr>
          </a:p>
        </p:txBody>
      </p:sp>
    </p:spTree>
    <p:extLst>
      <p:ext uri="{BB962C8B-B14F-4D97-AF65-F5344CB8AC3E}">
        <p14:creationId xmlns:p14="http://schemas.microsoft.com/office/powerpoint/2010/main" val="2977118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12678" y="980728"/>
            <a:ext cx="8784976" cy="5016758"/>
          </a:xfrm>
          <a:prstGeom prst="rect">
            <a:avLst/>
          </a:prstGeom>
        </p:spPr>
        <p:txBody>
          <a:bodyPr wrap="square">
            <a:spAutoFit/>
          </a:bodyPr>
          <a:lstStyle/>
          <a:p>
            <a:pPr algn="just"/>
            <a:r>
              <a:rPr lang="en-US" sz="3200" b="1" dirty="0">
                <a:solidFill>
                  <a:schemeClr val="tx2"/>
                </a:solidFill>
              </a:rPr>
              <a:t>Recommendation 2: The participants of the conference recommend the governments and the competent institutions of the European Union to make the required measures which the unique feature of cooperative form is acknowledged by </a:t>
            </a:r>
            <a:r>
              <a:rPr lang="en-US" sz="3200" dirty="0">
                <a:solidFill>
                  <a:schemeClr val="tx2"/>
                </a:solidFill>
              </a:rPr>
              <a:t>- regarding its different operative principles from those of other companies. These special principles may </a:t>
            </a:r>
            <a:r>
              <a:rPr lang="en-US" sz="3200" dirty="0" err="1">
                <a:solidFill>
                  <a:schemeClr val="tx2"/>
                </a:solidFill>
              </a:rPr>
              <a:t>realise</a:t>
            </a:r>
            <a:r>
              <a:rPr lang="en-US" sz="3200" dirty="0">
                <a:solidFill>
                  <a:schemeClr val="tx2"/>
                </a:solidFill>
              </a:rPr>
              <a:t> the complex advantages hidden in cooperatives. </a:t>
            </a:r>
            <a:endParaRPr lang="hu-HU" sz="3200" dirty="0">
              <a:solidFill>
                <a:schemeClr val="tx2"/>
              </a:solidFill>
            </a:endParaRPr>
          </a:p>
        </p:txBody>
      </p:sp>
    </p:spTree>
    <p:extLst>
      <p:ext uri="{BB962C8B-B14F-4D97-AF65-F5344CB8AC3E}">
        <p14:creationId xmlns:p14="http://schemas.microsoft.com/office/powerpoint/2010/main" val="1468829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23528" y="1196752"/>
            <a:ext cx="8424936" cy="4832092"/>
          </a:xfrm>
          <a:prstGeom prst="rect">
            <a:avLst/>
          </a:prstGeom>
        </p:spPr>
        <p:txBody>
          <a:bodyPr wrap="square">
            <a:spAutoFit/>
          </a:bodyPr>
          <a:lstStyle/>
          <a:p>
            <a:pPr algn="just"/>
            <a:r>
              <a:rPr lang="en-US" sz="2800" b="1" dirty="0">
                <a:solidFill>
                  <a:schemeClr val="tx2"/>
                </a:solidFill>
              </a:rPr>
              <a:t>Recommendation 3: Furthermore the participants of the conference recommend the competent institutions of the European Union to revise the valid cooperative law of the European Union and they also recommend each government to revise the valid cooperative law of the member states -  the revision is supposed to be based on the international cooperative principles and values defined by the International Cooperative </a:t>
            </a:r>
            <a:r>
              <a:rPr lang="en-US" sz="2800" b="1" dirty="0" smtClean="0">
                <a:solidFill>
                  <a:schemeClr val="tx2"/>
                </a:solidFill>
              </a:rPr>
              <a:t>Alliance</a:t>
            </a:r>
            <a:r>
              <a:rPr lang="hu-HU" sz="2800" b="1" dirty="0" smtClean="0">
                <a:solidFill>
                  <a:schemeClr val="tx2"/>
                </a:solidFill>
              </a:rPr>
              <a:t>.</a:t>
            </a:r>
            <a:r>
              <a:rPr lang="en-US" sz="2800" b="1" dirty="0" smtClean="0">
                <a:solidFill>
                  <a:schemeClr val="tx2"/>
                </a:solidFill>
              </a:rPr>
              <a:t> </a:t>
            </a:r>
            <a:endParaRPr lang="hu-HU" sz="2800" b="1" dirty="0">
              <a:solidFill>
                <a:schemeClr val="tx2"/>
              </a:solidFill>
            </a:endParaRPr>
          </a:p>
        </p:txBody>
      </p:sp>
    </p:spTree>
    <p:extLst>
      <p:ext uri="{BB962C8B-B14F-4D97-AF65-F5344CB8AC3E}">
        <p14:creationId xmlns:p14="http://schemas.microsoft.com/office/powerpoint/2010/main" val="2324311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95536" y="980728"/>
            <a:ext cx="8748464" cy="5693866"/>
          </a:xfrm>
          <a:prstGeom prst="rect">
            <a:avLst/>
          </a:prstGeom>
        </p:spPr>
        <p:txBody>
          <a:bodyPr wrap="square">
            <a:spAutoFit/>
          </a:bodyPr>
          <a:lstStyle/>
          <a:p>
            <a:pPr algn="just"/>
            <a:r>
              <a:rPr lang="en-GB" sz="2800" b="1" dirty="0">
                <a:solidFill>
                  <a:schemeClr val="tx2"/>
                </a:solidFill>
                <a:ea typeface="Calibri" panose="020F0502020204030204" pitchFamily="34" charset="0"/>
              </a:rPr>
              <a:t>Recommendation 4:  The participants of the conference recommend the competent institutions of the European Union to declare the expressed acknowledgement of the international cooperative principles and values by implying them completely and with obligatory legal nature to the text of the Council Regulation on the Statute for a European Cooperative Society (SCE), in the frame of the revision of the valid cooperative law of the European Union, more precisely in the frame of the revision of the Council Regulation on European Cooperative </a:t>
            </a:r>
            <a:r>
              <a:rPr lang="en-GB" sz="2800" b="1" dirty="0" smtClean="0">
                <a:solidFill>
                  <a:schemeClr val="tx2"/>
                </a:solidFill>
                <a:ea typeface="Calibri" panose="020F0502020204030204" pitchFamily="34" charset="0"/>
              </a:rPr>
              <a:t>Society</a:t>
            </a:r>
            <a:r>
              <a:rPr lang="hu-HU" sz="2800" b="1" dirty="0" smtClean="0">
                <a:solidFill>
                  <a:schemeClr val="tx2"/>
                </a:solidFill>
                <a:ea typeface="Calibri" panose="020F0502020204030204" pitchFamily="34" charset="0"/>
              </a:rPr>
              <a:t>.</a:t>
            </a:r>
            <a:endParaRPr lang="hu-HU" sz="2800" dirty="0">
              <a:solidFill>
                <a:schemeClr val="tx2"/>
              </a:solidFill>
            </a:endParaRPr>
          </a:p>
        </p:txBody>
      </p:sp>
    </p:spTree>
    <p:extLst>
      <p:ext uri="{BB962C8B-B14F-4D97-AF65-F5344CB8AC3E}">
        <p14:creationId xmlns:p14="http://schemas.microsoft.com/office/powerpoint/2010/main" val="1296648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79512" y="1513091"/>
            <a:ext cx="8424936" cy="4524315"/>
          </a:xfrm>
          <a:prstGeom prst="rect">
            <a:avLst/>
          </a:prstGeom>
        </p:spPr>
        <p:txBody>
          <a:bodyPr wrap="square">
            <a:spAutoFit/>
          </a:bodyPr>
          <a:lstStyle/>
          <a:p>
            <a:pPr algn="just">
              <a:lnSpc>
                <a:spcPct val="150000"/>
              </a:lnSpc>
              <a:spcBef>
                <a:spcPts val="1800"/>
              </a:spcBef>
              <a:spcAft>
                <a:spcPts val="1200"/>
              </a:spcAft>
            </a:pPr>
            <a:r>
              <a:rPr lang="en-GB" sz="2400" b="1" dirty="0">
                <a:solidFill>
                  <a:schemeClr val="tx2"/>
                </a:solidFill>
              </a:rPr>
              <a:t>Recommendation 5: </a:t>
            </a:r>
            <a:r>
              <a:rPr lang="en-GB" sz="2400" b="1" dirty="0" smtClean="0">
                <a:solidFill>
                  <a:schemeClr val="tx2"/>
                </a:solidFill>
                <a:ea typeface="Calibri" panose="020F0502020204030204" pitchFamily="34" charset="0"/>
                <a:cs typeface="Times New Roman" panose="02020603050405020304" pitchFamily="18" charset="0"/>
              </a:rPr>
              <a:t>The </a:t>
            </a:r>
            <a:r>
              <a:rPr lang="en-GB" sz="2400" b="1" dirty="0">
                <a:solidFill>
                  <a:schemeClr val="tx2"/>
                </a:solidFill>
                <a:ea typeface="Calibri" panose="020F0502020204030204" pitchFamily="34" charset="0"/>
                <a:cs typeface="Times New Roman" panose="02020603050405020304" pitchFamily="18" charset="0"/>
              </a:rPr>
              <a:t>participants of the conference recommend the competent institutions of the European Union to create a directive in which all the international cooperative principles are treated as an obligatory part of the cooperative law of the community and the member states – </a:t>
            </a:r>
            <a:r>
              <a:rPr lang="en-GB" sz="2400" dirty="0">
                <a:solidFill>
                  <a:schemeClr val="tx2"/>
                </a:solidFill>
                <a:ea typeface="Calibri" panose="020F0502020204030204" pitchFamily="34" charset="0"/>
                <a:cs typeface="Times New Roman" panose="02020603050405020304" pitchFamily="18" charset="0"/>
              </a:rPr>
              <a:t>since a directive with such content would obviously support the valid cooperative regulation of the member states. </a:t>
            </a:r>
            <a:endParaRPr lang="hu-HU" sz="2400" dirty="0">
              <a:solidFill>
                <a:schemeClr val="tx2"/>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318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107504" y="620688"/>
            <a:ext cx="8784976" cy="6432530"/>
          </a:xfrm>
          <a:prstGeom prst="rect">
            <a:avLst/>
          </a:prstGeom>
        </p:spPr>
        <p:txBody>
          <a:bodyPr wrap="square">
            <a:spAutoFit/>
          </a:bodyPr>
          <a:lstStyle/>
          <a:p>
            <a:pPr algn="ctr"/>
            <a:r>
              <a:rPr lang="en-US" sz="2400" b="1" dirty="0" smtClean="0">
                <a:solidFill>
                  <a:schemeClr val="tx2"/>
                </a:solidFill>
              </a:rPr>
              <a:t>RECOMMENDATION </a:t>
            </a:r>
            <a:r>
              <a:rPr lang="hu-HU" sz="2400" b="1" dirty="0" smtClean="0">
                <a:solidFill>
                  <a:schemeClr val="tx2"/>
                </a:solidFill>
              </a:rPr>
              <a:t>193 </a:t>
            </a:r>
            <a:r>
              <a:rPr lang="en-US" sz="2400" b="1" dirty="0" smtClean="0">
                <a:solidFill>
                  <a:schemeClr val="tx2"/>
                </a:solidFill>
              </a:rPr>
              <a:t>CONCERNING PROMOTION OF COOPERATIVES</a:t>
            </a:r>
            <a:r>
              <a:rPr lang="hu-HU" sz="2400" b="1" dirty="0" smtClean="0">
                <a:solidFill>
                  <a:schemeClr val="tx2"/>
                </a:solidFill>
              </a:rPr>
              <a:t> </a:t>
            </a:r>
          </a:p>
          <a:p>
            <a:pPr algn="ctr"/>
            <a:r>
              <a:rPr lang="hu-HU" sz="2400" b="1" dirty="0" smtClean="0">
                <a:solidFill>
                  <a:schemeClr val="tx2"/>
                </a:solidFill>
              </a:rPr>
              <a:t>International </a:t>
            </a:r>
            <a:r>
              <a:rPr lang="hu-HU" sz="2400" b="1" dirty="0" err="1" smtClean="0">
                <a:solidFill>
                  <a:schemeClr val="tx2"/>
                </a:solidFill>
              </a:rPr>
              <a:t>Labour</a:t>
            </a:r>
            <a:r>
              <a:rPr lang="hu-HU" sz="2400" b="1" dirty="0" smtClean="0">
                <a:solidFill>
                  <a:schemeClr val="tx2"/>
                </a:solidFill>
              </a:rPr>
              <a:t> Organization</a:t>
            </a:r>
          </a:p>
          <a:p>
            <a:pPr algn="ctr"/>
            <a:r>
              <a:rPr lang="hu-HU" sz="2400" b="1" dirty="0" smtClean="0">
                <a:solidFill>
                  <a:schemeClr val="tx2"/>
                </a:solidFill>
              </a:rPr>
              <a:t>(2002)</a:t>
            </a:r>
          </a:p>
          <a:p>
            <a:pPr algn="just"/>
            <a:r>
              <a:rPr lang="hu-HU" sz="2400" i="1" dirty="0" smtClean="0">
                <a:solidFill>
                  <a:schemeClr val="tx2"/>
                </a:solidFill>
              </a:rPr>
              <a:t>„</a:t>
            </a:r>
            <a:r>
              <a:rPr lang="en-US" sz="2400" i="1" dirty="0" smtClean="0">
                <a:solidFill>
                  <a:schemeClr val="tx2"/>
                </a:solidFill>
              </a:rPr>
              <a:t>The </a:t>
            </a:r>
            <a:r>
              <a:rPr lang="en-US" sz="2400" i="1" dirty="0">
                <a:solidFill>
                  <a:schemeClr val="tx2"/>
                </a:solidFill>
              </a:rPr>
              <a:t>General Conference of the International </a:t>
            </a:r>
            <a:r>
              <a:rPr lang="en-US" sz="2400" i="1" dirty="0" err="1">
                <a:solidFill>
                  <a:schemeClr val="tx2"/>
                </a:solidFill>
              </a:rPr>
              <a:t>Labour</a:t>
            </a:r>
            <a:r>
              <a:rPr lang="en-US" sz="2400" i="1" dirty="0">
                <a:solidFill>
                  <a:schemeClr val="tx2"/>
                </a:solidFill>
              </a:rPr>
              <a:t> </a:t>
            </a:r>
            <a:r>
              <a:rPr lang="en-US" sz="2400" i="1" dirty="0" smtClean="0">
                <a:solidFill>
                  <a:schemeClr val="tx2"/>
                </a:solidFill>
              </a:rPr>
              <a:t>Organization</a:t>
            </a:r>
            <a:r>
              <a:rPr lang="hu-HU" sz="2400" i="1" dirty="0" smtClean="0">
                <a:solidFill>
                  <a:schemeClr val="tx2"/>
                </a:solidFill>
              </a:rPr>
              <a:t>,…</a:t>
            </a:r>
            <a:r>
              <a:rPr lang="en-US" sz="2400" b="1" i="1" dirty="0" smtClean="0">
                <a:solidFill>
                  <a:schemeClr val="tx2"/>
                </a:solidFill>
              </a:rPr>
              <a:t>Recognizing </a:t>
            </a:r>
            <a:r>
              <a:rPr lang="en-US" sz="2400" b="1" i="1" dirty="0">
                <a:solidFill>
                  <a:schemeClr val="tx2"/>
                </a:solidFill>
              </a:rPr>
              <a:t>the importance of cooperatives in job creation, mobilizing resources, generating investment and their contribution to the economy</a:t>
            </a:r>
            <a:r>
              <a:rPr lang="en-US" sz="2400" i="1" dirty="0">
                <a:solidFill>
                  <a:schemeClr val="tx2"/>
                </a:solidFill>
              </a:rPr>
              <a:t>, </a:t>
            </a:r>
            <a:r>
              <a:rPr lang="en-US" sz="2400" i="1" dirty="0" smtClean="0">
                <a:solidFill>
                  <a:schemeClr val="tx2"/>
                </a:solidFill>
              </a:rPr>
              <a:t>and</a:t>
            </a:r>
            <a:endParaRPr lang="en-US" sz="2400" i="1" dirty="0">
              <a:solidFill>
                <a:schemeClr val="tx2"/>
              </a:solidFill>
            </a:endParaRPr>
          </a:p>
          <a:p>
            <a:pPr algn="just"/>
            <a:r>
              <a:rPr lang="en-US" sz="2400" b="1" i="1" dirty="0">
                <a:solidFill>
                  <a:schemeClr val="tx2"/>
                </a:solidFill>
              </a:rPr>
              <a:t>Recognizing that cooperatives in their various forms promote the fullest participation in the economic and social development of all people</a:t>
            </a:r>
            <a:r>
              <a:rPr lang="en-US" sz="2400" i="1" dirty="0">
                <a:solidFill>
                  <a:schemeClr val="tx2"/>
                </a:solidFill>
              </a:rPr>
              <a:t>, adopts this twentieth day of June of the year two thousand and two the following Recommendation, which may be cited as the Promotion of Cooperatives Recommendation, 2002</a:t>
            </a:r>
            <a:r>
              <a:rPr lang="en-US" sz="2400" i="1" dirty="0" smtClean="0">
                <a:solidFill>
                  <a:schemeClr val="tx2"/>
                </a:solidFill>
              </a:rPr>
              <a:t>.</a:t>
            </a:r>
            <a:r>
              <a:rPr lang="hu-HU" sz="2400" i="1" dirty="0" smtClean="0">
                <a:solidFill>
                  <a:schemeClr val="tx2"/>
                </a:solidFill>
              </a:rPr>
              <a:t>”</a:t>
            </a:r>
            <a:endParaRPr lang="en-US" sz="2400" i="1" dirty="0">
              <a:solidFill>
                <a:schemeClr val="tx2"/>
              </a:solidFill>
            </a:endParaRPr>
          </a:p>
          <a:p>
            <a:pPr algn="just"/>
            <a:endParaRPr lang="hu-HU" sz="2400" b="1" dirty="0" smtClean="0">
              <a:solidFill>
                <a:schemeClr val="tx2"/>
              </a:solidFill>
            </a:endParaRPr>
          </a:p>
          <a:p>
            <a:pPr algn="ctr"/>
            <a:endParaRPr lang="hu-HU" sz="2800" b="1" dirty="0">
              <a:solidFill>
                <a:schemeClr val="tx2"/>
              </a:solidFill>
            </a:endParaRPr>
          </a:p>
        </p:txBody>
      </p:sp>
    </p:spTree>
    <p:extLst>
      <p:ext uri="{BB962C8B-B14F-4D97-AF65-F5344CB8AC3E}">
        <p14:creationId xmlns:p14="http://schemas.microsoft.com/office/powerpoint/2010/main" val="1944682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églalap 4"/>
          <p:cNvSpPr/>
          <p:nvPr/>
        </p:nvSpPr>
        <p:spPr>
          <a:xfrm>
            <a:off x="18728" y="548680"/>
            <a:ext cx="9125272" cy="7478970"/>
          </a:xfrm>
          <a:prstGeom prst="rect">
            <a:avLst/>
          </a:prstGeom>
        </p:spPr>
        <p:txBody>
          <a:bodyPr wrap="square">
            <a:spAutoFit/>
          </a:bodyPr>
          <a:lstStyle/>
          <a:p>
            <a:pPr algn="just"/>
            <a:r>
              <a:rPr lang="en-US" sz="2400" b="1" dirty="0" smtClean="0">
                <a:solidFill>
                  <a:schemeClr val="tx2"/>
                </a:solidFill>
              </a:rPr>
              <a:t>COMMUNICATION FROM THE COMMISSION TO THE COUNCIL AND THE EUROPEAN PARLIAMENT, THE EUROPEAN ECONOMIC AND SOCIAL COMMITTEE AND THE COMMITTEE OF REGIONS ON THE PROMOTION OF CO-OPERATIVE SOCIETIES IN EUROPE</a:t>
            </a:r>
            <a:r>
              <a:rPr lang="hu-HU" sz="2400" b="1" dirty="0" smtClean="0">
                <a:solidFill>
                  <a:schemeClr val="tx2"/>
                </a:solidFill>
              </a:rPr>
              <a:t> /COM/2004/0018FINAL/</a:t>
            </a:r>
            <a:r>
              <a:rPr lang="en-US" sz="2400" b="1" dirty="0" smtClean="0">
                <a:solidFill>
                  <a:schemeClr val="tx2"/>
                </a:solidFill>
              </a:rPr>
              <a:t/>
            </a:r>
            <a:br>
              <a:rPr lang="en-US" sz="2400" b="1" dirty="0" smtClean="0">
                <a:solidFill>
                  <a:schemeClr val="tx2"/>
                </a:solidFill>
              </a:rPr>
            </a:br>
            <a:endParaRPr lang="en-US" sz="2400" b="1" dirty="0" smtClean="0">
              <a:solidFill>
                <a:schemeClr val="tx2"/>
              </a:solidFill>
            </a:endParaRPr>
          </a:p>
          <a:p>
            <a:pPr algn="just"/>
            <a:r>
              <a:rPr lang="hu-HU" sz="2400" i="1" dirty="0" smtClean="0">
                <a:solidFill>
                  <a:schemeClr val="tx2"/>
                </a:solidFill>
              </a:rPr>
              <a:t>„</a:t>
            </a:r>
            <a:r>
              <a:rPr lang="en-US" sz="2400" i="1" dirty="0" smtClean="0">
                <a:solidFill>
                  <a:schemeClr val="tx2"/>
                </a:solidFill>
              </a:rPr>
              <a:t>The </a:t>
            </a:r>
            <a:r>
              <a:rPr lang="en-US" sz="2400" i="1" dirty="0">
                <a:solidFill>
                  <a:schemeClr val="tx2"/>
                </a:solidFill>
              </a:rPr>
              <a:t>cooperative is a means for providing high quality services</a:t>
            </a:r>
            <a:r>
              <a:rPr lang="en-US" sz="2400" i="1" dirty="0" smtClean="0">
                <a:solidFill>
                  <a:schemeClr val="tx2"/>
                </a:solidFill>
              </a:rPr>
              <a:t>.</a:t>
            </a:r>
            <a:r>
              <a:rPr lang="hu-HU" sz="2400" i="1" dirty="0" smtClean="0">
                <a:solidFill>
                  <a:schemeClr val="tx2"/>
                </a:solidFill>
              </a:rPr>
              <a:t>”</a:t>
            </a:r>
          </a:p>
          <a:p>
            <a:pPr algn="just"/>
            <a:endParaRPr lang="hu-HU" sz="2400" i="1" dirty="0">
              <a:solidFill>
                <a:schemeClr val="tx2"/>
              </a:solidFill>
            </a:endParaRPr>
          </a:p>
          <a:p>
            <a:pPr algn="just"/>
            <a:r>
              <a:rPr lang="hu-HU" sz="2400" i="1" dirty="0" smtClean="0">
                <a:solidFill>
                  <a:schemeClr val="tx2"/>
                </a:solidFill>
              </a:rPr>
              <a:t>„</a:t>
            </a:r>
            <a:r>
              <a:rPr lang="en-US" sz="2400" i="1" dirty="0" smtClean="0">
                <a:solidFill>
                  <a:schemeClr val="tx2"/>
                </a:solidFill>
              </a:rPr>
              <a:t>The </a:t>
            </a:r>
            <a:r>
              <a:rPr lang="en-US" sz="2400" i="1" dirty="0">
                <a:solidFill>
                  <a:schemeClr val="tx2"/>
                </a:solidFill>
              </a:rPr>
              <a:t>cooperatives may be a means for building or increasing economic power of Small and Medium-sized Enterprises (SMEs) in the market</a:t>
            </a:r>
            <a:r>
              <a:rPr lang="en-US" sz="2400" i="1" dirty="0" smtClean="0">
                <a:solidFill>
                  <a:schemeClr val="tx2"/>
                </a:solidFill>
              </a:rPr>
              <a:t>.</a:t>
            </a:r>
            <a:r>
              <a:rPr lang="hu-HU" sz="2400" i="1" dirty="0" smtClean="0">
                <a:solidFill>
                  <a:schemeClr val="tx2"/>
                </a:solidFill>
              </a:rPr>
              <a:t>”</a:t>
            </a:r>
          </a:p>
          <a:p>
            <a:pPr algn="just"/>
            <a:r>
              <a:rPr lang="hu-HU" sz="2400" i="1" dirty="0" smtClean="0">
                <a:solidFill>
                  <a:schemeClr val="tx2"/>
                </a:solidFill>
              </a:rPr>
              <a:t>„…</a:t>
            </a:r>
            <a:r>
              <a:rPr lang="en-US" sz="2400" i="1" dirty="0">
                <a:solidFill>
                  <a:schemeClr val="tx2"/>
                </a:solidFill>
              </a:rPr>
              <a:t>co-operatives continue to make an important contribution to economic dynamism and growth</a:t>
            </a:r>
            <a:r>
              <a:rPr lang="hu-HU" sz="2400" i="1" dirty="0" smtClean="0">
                <a:solidFill>
                  <a:schemeClr val="tx2"/>
                </a:solidFill>
              </a:rPr>
              <a:t>”</a:t>
            </a:r>
          </a:p>
          <a:p>
            <a:pPr algn="just"/>
            <a:endParaRPr lang="hu-HU" sz="2400" i="1" dirty="0" smtClean="0">
              <a:solidFill>
                <a:schemeClr val="tx2"/>
              </a:solidFill>
            </a:endParaRPr>
          </a:p>
          <a:p>
            <a:pPr algn="just"/>
            <a:r>
              <a:rPr lang="hu-HU" sz="2400" i="1" dirty="0" smtClean="0">
                <a:solidFill>
                  <a:schemeClr val="tx2"/>
                </a:solidFill>
              </a:rPr>
              <a:t>„</a:t>
            </a:r>
            <a:r>
              <a:rPr lang="en-US" sz="2400" i="1" dirty="0" smtClean="0">
                <a:solidFill>
                  <a:schemeClr val="tx2"/>
                </a:solidFill>
              </a:rPr>
              <a:t>The </a:t>
            </a:r>
            <a:r>
              <a:rPr lang="en-US" sz="2400" i="1" dirty="0">
                <a:solidFill>
                  <a:schemeClr val="tx2"/>
                </a:solidFill>
              </a:rPr>
              <a:t>cooperatives help to the building a knowledge-based society</a:t>
            </a:r>
            <a:r>
              <a:rPr lang="en-US" sz="2400" i="1" dirty="0" smtClean="0">
                <a:solidFill>
                  <a:schemeClr val="tx2"/>
                </a:solidFill>
              </a:rPr>
              <a:t>.</a:t>
            </a:r>
            <a:r>
              <a:rPr lang="hu-HU" sz="2400" i="1" dirty="0" smtClean="0">
                <a:solidFill>
                  <a:schemeClr val="tx2"/>
                </a:solidFill>
              </a:rPr>
              <a:t>”</a:t>
            </a:r>
          </a:p>
          <a:p>
            <a:pPr algn="just"/>
            <a:r>
              <a:rPr lang="en-US" sz="2400" i="1" dirty="0">
                <a:solidFill>
                  <a:schemeClr val="tx2"/>
                </a:solidFill>
              </a:rPr>
              <a:t> </a:t>
            </a:r>
            <a:endParaRPr lang="hu-HU" sz="2400" i="1" dirty="0" smtClean="0">
              <a:solidFill>
                <a:schemeClr val="tx2"/>
              </a:solidFill>
            </a:endParaRPr>
          </a:p>
          <a:p>
            <a:pPr algn="just"/>
            <a:endParaRPr lang="hu-HU" sz="2400" i="1" dirty="0">
              <a:solidFill>
                <a:schemeClr val="tx2"/>
              </a:solidFill>
            </a:endParaRPr>
          </a:p>
          <a:p>
            <a:endParaRPr lang="hu-HU" sz="2400" dirty="0">
              <a:solidFill>
                <a:schemeClr val="tx2"/>
              </a:solidFill>
            </a:endParaRPr>
          </a:p>
        </p:txBody>
      </p:sp>
    </p:spTree>
    <p:extLst>
      <p:ext uri="{BB962C8B-B14F-4D97-AF65-F5344CB8AC3E}">
        <p14:creationId xmlns:p14="http://schemas.microsoft.com/office/powerpoint/2010/main" val="3716551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églalap 2"/>
          <p:cNvSpPr/>
          <p:nvPr/>
        </p:nvSpPr>
        <p:spPr>
          <a:xfrm>
            <a:off x="107504" y="980728"/>
            <a:ext cx="8892480" cy="4801314"/>
          </a:xfrm>
          <a:prstGeom prst="rect">
            <a:avLst/>
          </a:prstGeom>
        </p:spPr>
        <p:txBody>
          <a:bodyPr wrap="square">
            <a:spAutoFit/>
          </a:bodyPr>
          <a:lstStyle/>
          <a:p>
            <a:pPr algn="ctr"/>
            <a:r>
              <a:rPr lang="en-US" sz="2400" b="1" dirty="0" smtClean="0">
                <a:solidFill>
                  <a:schemeClr val="tx2"/>
                </a:solidFill>
              </a:rPr>
              <a:t>EUROPEAN PARLIAMENT RESOLUTION OF 2 JULY 2013 ON THE CONTRIBUTION OF COOPERATIVES TO OVERCOMING THE CRISIS (2012/2321(INI)</a:t>
            </a:r>
            <a:r>
              <a:rPr lang="hu-HU" sz="2400" b="1" dirty="0" smtClean="0">
                <a:solidFill>
                  <a:schemeClr val="tx2"/>
                </a:solidFill>
              </a:rPr>
              <a:t>)</a:t>
            </a:r>
          </a:p>
          <a:p>
            <a:pPr algn="ctr"/>
            <a:endParaRPr lang="en-US" sz="2400" b="1" dirty="0" smtClean="0">
              <a:solidFill>
                <a:schemeClr val="tx2"/>
              </a:solidFill>
            </a:endParaRPr>
          </a:p>
          <a:p>
            <a:pPr algn="just"/>
            <a:r>
              <a:rPr lang="hu-HU" sz="2400" i="1" dirty="0" smtClean="0">
                <a:solidFill>
                  <a:schemeClr val="tx2"/>
                </a:solidFill>
              </a:rPr>
              <a:t>„…</a:t>
            </a:r>
            <a:r>
              <a:rPr lang="en-US" sz="2400" i="1" dirty="0" smtClean="0">
                <a:solidFill>
                  <a:schemeClr val="tx2"/>
                </a:solidFill>
              </a:rPr>
              <a:t>cooperatives</a:t>
            </a:r>
            <a:r>
              <a:rPr lang="hu-HU" sz="2400" i="1" dirty="0" smtClean="0">
                <a:solidFill>
                  <a:schemeClr val="tx2"/>
                </a:solidFill>
              </a:rPr>
              <a:t>…</a:t>
            </a:r>
            <a:r>
              <a:rPr lang="en-US" sz="2400" i="1" dirty="0" smtClean="0">
                <a:solidFill>
                  <a:schemeClr val="tx2"/>
                </a:solidFill>
              </a:rPr>
              <a:t>play </a:t>
            </a:r>
            <a:r>
              <a:rPr lang="en-US" sz="2400" i="1" dirty="0">
                <a:solidFill>
                  <a:schemeClr val="tx2"/>
                </a:solidFill>
              </a:rPr>
              <a:t>an essential role in the European </a:t>
            </a:r>
            <a:r>
              <a:rPr lang="en-US" sz="2400" i="1" dirty="0" smtClean="0">
                <a:solidFill>
                  <a:schemeClr val="tx2"/>
                </a:solidFill>
              </a:rPr>
              <a:t>economy</a:t>
            </a:r>
            <a:r>
              <a:rPr lang="hu-HU" sz="2400" i="1" dirty="0" smtClean="0">
                <a:solidFill>
                  <a:schemeClr val="tx2"/>
                </a:solidFill>
              </a:rPr>
              <a:t>…”</a:t>
            </a:r>
            <a:r>
              <a:rPr lang="en-US" sz="2400" i="1" dirty="0">
                <a:solidFill>
                  <a:schemeClr val="tx2"/>
                </a:solidFill>
              </a:rPr>
              <a:t> </a:t>
            </a:r>
            <a:endParaRPr lang="hu-HU" sz="2400" i="1" dirty="0" smtClean="0">
              <a:solidFill>
                <a:schemeClr val="tx2"/>
              </a:solidFill>
            </a:endParaRPr>
          </a:p>
          <a:p>
            <a:pPr algn="just"/>
            <a:endParaRPr lang="hu-HU" sz="2400" i="1" dirty="0" smtClean="0">
              <a:solidFill>
                <a:schemeClr val="tx2"/>
              </a:solidFill>
            </a:endParaRPr>
          </a:p>
          <a:p>
            <a:pPr algn="just"/>
            <a:r>
              <a:rPr lang="hu-HU" sz="2400" i="1" dirty="0" smtClean="0">
                <a:solidFill>
                  <a:schemeClr val="tx2"/>
                </a:solidFill>
              </a:rPr>
              <a:t>„</a:t>
            </a:r>
            <a:r>
              <a:rPr lang="en-US" sz="2400" i="1" dirty="0" smtClean="0">
                <a:solidFill>
                  <a:schemeClr val="tx2"/>
                </a:solidFill>
              </a:rPr>
              <a:t>cooperatives play a very important role in the EU in economic, social, sustainable development, and employment terms</a:t>
            </a:r>
            <a:r>
              <a:rPr lang="hu-HU" sz="2400" i="1" dirty="0" smtClean="0">
                <a:solidFill>
                  <a:schemeClr val="tx2"/>
                </a:solidFill>
              </a:rPr>
              <a:t>…</a:t>
            </a:r>
            <a:r>
              <a:rPr lang="en-US" sz="2400" i="1" dirty="0" smtClean="0">
                <a:solidFill>
                  <a:schemeClr val="tx2"/>
                </a:solidFill>
              </a:rPr>
              <a:t>and help to serve the objective of the sustainable economic and social development of regional and local communities;</a:t>
            </a:r>
            <a:r>
              <a:rPr lang="hu-HU" sz="2400" i="1" dirty="0" smtClean="0">
                <a:solidFill>
                  <a:schemeClr val="tx2"/>
                </a:solidFill>
              </a:rPr>
              <a:t>” </a:t>
            </a:r>
          </a:p>
          <a:p>
            <a:endParaRPr lang="hu-HU" sz="2400" b="1" dirty="0">
              <a:solidFill>
                <a:schemeClr val="tx2"/>
              </a:solidFill>
            </a:endParaRPr>
          </a:p>
          <a:p>
            <a:endParaRPr lang="hu-HU" dirty="0"/>
          </a:p>
        </p:txBody>
      </p:sp>
    </p:spTree>
    <p:extLst>
      <p:ext uri="{BB962C8B-B14F-4D97-AF65-F5344CB8AC3E}">
        <p14:creationId xmlns:p14="http://schemas.microsoft.com/office/powerpoint/2010/main" val="811666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églalap 1"/>
          <p:cNvSpPr/>
          <p:nvPr/>
        </p:nvSpPr>
        <p:spPr>
          <a:xfrm>
            <a:off x="395536" y="782122"/>
            <a:ext cx="8352928" cy="5940088"/>
          </a:xfrm>
          <a:prstGeom prst="rect">
            <a:avLst/>
          </a:prstGeom>
        </p:spPr>
        <p:txBody>
          <a:bodyPr wrap="square">
            <a:spAutoFit/>
          </a:bodyPr>
          <a:lstStyle/>
          <a:p>
            <a:pPr algn="ctr"/>
            <a:r>
              <a:rPr lang="hu-HU" sz="3200" b="1" dirty="0" smtClean="0">
                <a:solidFill>
                  <a:schemeClr val="tx2"/>
                </a:solidFill>
              </a:rPr>
              <a:t>COOPERATIVES</a:t>
            </a:r>
          </a:p>
          <a:p>
            <a:pPr algn="just"/>
            <a:endParaRPr lang="hu-HU" sz="2400" dirty="0">
              <a:solidFill>
                <a:schemeClr val="tx2"/>
              </a:solidFill>
            </a:endParaRPr>
          </a:p>
          <a:p>
            <a:pPr algn="just"/>
            <a:r>
              <a:rPr lang="hu-HU" sz="2400" dirty="0" err="1" smtClean="0">
                <a:solidFill>
                  <a:schemeClr val="tx2"/>
                </a:solidFill>
              </a:rPr>
              <a:t>Cooperatives</a:t>
            </a:r>
            <a:r>
              <a:rPr lang="hu-HU" sz="2400" dirty="0" smtClean="0">
                <a:solidFill>
                  <a:schemeClr val="tx2"/>
                </a:solidFill>
              </a:rPr>
              <a:t> </a:t>
            </a:r>
            <a:r>
              <a:rPr lang="hu-HU" sz="2400" dirty="0" err="1" smtClean="0">
                <a:solidFill>
                  <a:schemeClr val="tx2"/>
                </a:solidFill>
              </a:rPr>
              <a:t>are</a:t>
            </a:r>
            <a:r>
              <a:rPr lang="hu-HU" sz="2400" dirty="0" smtClean="0">
                <a:solidFill>
                  <a:schemeClr val="tx2"/>
                </a:solidFill>
              </a:rPr>
              <a:t> </a:t>
            </a:r>
            <a:r>
              <a:rPr lang="hu-HU" sz="2400" dirty="0" err="1">
                <a:solidFill>
                  <a:schemeClr val="tx2"/>
                </a:solidFill>
              </a:rPr>
              <a:t>able</a:t>
            </a:r>
            <a:r>
              <a:rPr lang="hu-HU" sz="2400" dirty="0">
                <a:solidFill>
                  <a:schemeClr val="tx2"/>
                </a:solidFill>
              </a:rPr>
              <a:t> </a:t>
            </a:r>
            <a:r>
              <a:rPr lang="hu-HU" sz="2400" dirty="0" err="1">
                <a:solidFill>
                  <a:schemeClr val="tx2"/>
                </a:solidFill>
              </a:rPr>
              <a:t>to</a:t>
            </a:r>
            <a:r>
              <a:rPr lang="hu-HU" sz="2400" dirty="0">
                <a:solidFill>
                  <a:schemeClr val="tx2"/>
                </a:solidFill>
              </a:rPr>
              <a:t> </a:t>
            </a:r>
            <a:r>
              <a:rPr lang="hu-HU" sz="2400" dirty="0" err="1">
                <a:solidFill>
                  <a:schemeClr val="tx2"/>
                </a:solidFill>
              </a:rPr>
              <a:t>handle</a:t>
            </a:r>
            <a:r>
              <a:rPr lang="hu-HU" sz="2400" dirty="0">
                <a:solidFill>
                  <a:schemeClr val="tx2"/>
                </a:solidFill>
              </a:rPr>
              <a:t> </a:t>
            </a:r>
            <a:r>
              <a:rPr lang="hu-HU" sz="2400" dirty="0" err="1">
                <a:solidFill>
                  <a:schemeClr val="tx2"/>
                </a:solidFill>
              </a:rPr>
              <a:t>the</a:t>
            </a:r>
            <a:r>
              <a:rPr lang="hu-HU" sz="2400" dirty="0">
                <a:solidFill>
                  <a:schemeClr val="tx2"/>
                </a:solidFill>
              </a:rPr>
              <a:t> </a:t>
            </a:r>
            <a:r>
              <a:rPr lang="hu-HU" sz="2400" dirty="0" err="1">
                <a:solidFill>
                  <a:schemeClr val="tx2"/>
                </a:solidFill>
              </a:rPr>
              <a:t>challenges</a:t>
            </a:r>
            <a:r>
              <a:rPr lang="hu-HU" sz="2400" dirty="0">
                <a:solidFill>
                  <a:schemeClr val="tx2"/>
                </a:solidFill>
              </a:rPr>
              <a:t> of </a:t>
            </a:r>
            <a:r>
              <a:rPr lang="hu-HU" sz="2400" dirty="0" err="1">
                <a:solidFill>
                  <a:schemeClr val="tx2"/>
                </a:solidFill>
              </a:rPr>
              <a:t>the</a:t>
            </a:r>
            <a:r>
              <a:rPr lang="hu-HU" sz="2400" dirty="0">
                <a:solidFill>
                  <a:schemeClr val="tx2"/>
                </a:solidFill>
              </a:rPr>
              <a:t> 21th </a:t>
            </a:r>
            <a:r>
              <a:rPr lang="hu-HU" sz="2400" dirty="0" err="1" smtClean="0">
                <a:solidFill>
                  <a:schemeClr val="tx2"/>
                </a:solidFill>
              </a:rPr>
              <a:t>century</a:t>
            </a:r>
            <a:r>
              <a:rPr lang="hu-HU" sz="2400" dirty="0" smtClean="0">
                <a:solidFill>
                  <a:schemeClr val="tx2"/>
                </a:solidFill>
              </a:rPr>
              <a:t>, </a:t>
            </a:r>
            <a:r>
              <a:rPr lang="hu-HU" sz="2400" dirty="0" err="1" smtClean="0">
                <a:solidFill>
                  <a:schemeClr val="tx2"/>
                </a:solidFill>
              </a:rPr>
              <a:t>especially</a:t>
            </a:r>
            <a:endParaRPr lang="hu-HU" sz="2400" dirty="0">
              <a:solidFill>
                <a:schemeClr val="tx2"/>
              </a:solidFill>
            </a:endParaRPr>
          </a:p>
          <a:p>
            <a:pPr algn="just"/>
            <a:endParaRPr lang="hu-HU" sz="2400" dirty="0">
              <a:solidFill>
                <a:schemeClr val="tx2"/>
              </a:solidFill>
            </a:endParaRPr>
          </a:p>
          <a:p>
            <a:pPr marL="285750" indent="-285750" algn="just">
              <a:buFont typeface="Wingdings" panose="05000000000000000000" pitchFamily="2" charset="2"/>
              <a:buChar char="Ø"/>
            </a:pPr>
            <a:r>
              <a:rPr lang="en-GB" sz="2000" dirty="0" smtClean="0">
                <a:solidFill>
                  <a:schemeClr val="tx2"/>
                </a:solidFill>
              </a:rPr>
              <a:t>fundamentally</a:t>
            </a:r>
            <a:r>
              <a:rPr lang="hu-HU" sz="2000" dirty="0" smtClean="0">
                <a:solidFill>
                  <a:schemeClr val="tx2"/>
                </a:solidFill>
              </a:rPr>
              <a:t> </a:t>
            </a:r>
            <a:r>
              <a:rPr lang="hu-HU" sz="2000" dirty="0" err="1">
                <a:solidFill>
                  <a:schemeClr val="tx2"/>
                </a:solidFill>
              </a:rPr>
              <a:t>contribute</a:t>
            </a:r>
            <a:r>
              <a:rPr lang="hu-HU" sz="2000" dirty="0">
                <a:solidFill>
                  <a:schemeClr val="tx2"/>
                </a:solidFill>
              </a:rPr>
              <a:t> </a:t>
            </a:r>
            <a:r>
              <a:rPr lang="en-GB" sz="2000" dirty="0">
                <a:solidFill>
                  <a:schemeClr val="tx2"/>
                </a:solidFill>
              </a:rPr>
              <a:t>to the competitiveness of economies</a:t>
            </a:r>
            <a:r>
              <a:rPr lang="hu-HU" sz="2000" dirty="0">
                <a:solidFill>
                  <a:schemeClr val="tx2"/>
                </a:solidFill>
              </a:rPr>
              <a:t>;</a:t>
            </a:r>
          </a:p>
          <a:p>
            <a:pPr marL="285750" indent="-285750" algn="just">
              <a:buFont typeface="Wingdings" panose="05000000000000000000" pitchFamily="2" charset="2"/>
              <a:buChar char="Ø"/>
            </a:pPr>
            <a:r>
              <a:rPr lang="en-GB" sz="2000" dirty="0" smtClean="0">
                <a:solidFill>
                  <a:schemeClr val="tx2"/>
                </a:solidFill>
              </a:rPr>
              <a:t>Crucial</a:t>
            </a:r>
            <a:r>
              <a:rPr lang="hu-HU" sz="2000" dirty="0" err="1" smtClean="0">
                <a:solidFill>
                  <a:schemeClr val="tx2"/>
                </a:solidFill>
              </a:rPr>
              <a:t>ly</a:t>
            </a:r>
            <a:r>
              <a:rPr lang="hu-HU" sz="2000" dirty="0" smtClean="0">
                <a:solidFill>
                  <a:schemeClr val="tx2"/>
                </a:solidFill>
              </a:rPr>
              <a:t> </a:t>
            </a:r>
            <a:r>
              <a:rPr lang="hu-HU" sz="2000" dirty="0" err="1" smtClean="0">
                <a:solidFill>
                  <a:schemeClr val="tx2"/>
                </a:solidFill>
              </a:rPr>
              <a:t>promote</a:t>
            </a:r>
            <a:r>
              <a:rPr lang="en-GB" sz="2000" dirty="0" smtClean="0">
                <a:solidFill>
                  <a:schemeClr val="tx2"/>
                </a:solidFill>
              </a:rPr>
              <a:t> </a:t>
            </a:r>
            <a:r>
              <a:rPr lang="en-GB" sz="2000" dirty="0">
                <a:solidFill>
                  <a:schemeClr val="tx2"/>
                </a:solidFill>
              </a:rPr>
              <a:t>social coherence; </a:t>
            </a:r>
            <a:endParaRPr lang="hu-HU" sz="2000" dirty="0">
              <a:solidFill>
                <a:schemeClr val="tx2"/>
              </a:solidFill>
            </a:endParaRPr>
          </a:p>
          <a:p>
            <a:pPr marL="285750" indent="-285750" algn="just">
              <a:buFont typeface="Wingdings" panose="05000000000000000000" pitchFamily="2" charset="2"/>
              <a:buChar char="Ø"/>
            </a:pPr>
            <a:r>
              <a:rPr lang="hu-HU" sz="2000" dirty="0" err="1" smtClean="0">
                <a:solidFill>
                  <a:schemeClr val="tx2"/>
                </a:solidFill>
              </a:rPr>
              <a:t>are</a:t>
            </a:r>
            <a:r>
              <a:rPr lang="hu-HU" sz="2000" dirty="0" smtClean="0">
                <a:solidFill>
                  <a:schemeClr val="tx2"/>
                </a:solidFill>
              </a:rPr>
              <a:t> </a:t>
            </a:r>
            <a:r>
              <a:rPr lang="hu-HU" sz="2000" dirty="0" err="1">
                <a:solidFill>
                  <a:schemeClr val="tx2"/>
                </a:solidFill>
              </a:rPr>
              <a:t>one</a:t>
            </a:r>
            <a:r>
              <a:rPr lang="hu-HU" sz="2000" dirty="0">
                <a:solidFill>
                  <a:schemeClr val="tx2"/>
                </a:solidFill>
              </a:rPr>
              <a:t> of </a:t>
            </a:r>
            <a:r>
              <a:rPr lang="hu-HU" sz="2000" dirty="0" err="1">
                <a:solidFill>
                  <a:schemeClr val="tx2"/>
                </a:solidFill>
              </a:rPr>
              <a:t>the</a:t>
            </a:r>
            <a:r>
              <a:rPr lang="hu-HU" sz="2000" dirty="0">
                <a:solidFill>
                  <a:schemeClr val="tx2"/>
                </a:solidFill>
              </a:rPr>
              <a:t> b</a:t>
            </a:r>
            <a:r>
              <a:rPr lang="en-GB" sz="2000" dirty="0" err="1">
                <a:solidFill>
                  <a:schemeClr val="tx2"/>
                </a:solidFill>
              </a:rPr>
              <a:t>asic</a:t>
            </a:r>
            <a:r>
              <a:rPr lang="en-GB" sz="2000" dirty="0">
                <a:solidFill>
                  <a:schemeClr val="tx2"/>
                </a:solidFill>
              </a:rPr>
              <a:t> institution</a:t>
            </a:r>
            <a:r>
              <a:rPr lang="hu-HU" sz="2000" dirty="0">
                <a:solidFill>
                  <a:schemeClr val="tx2"/>
                </a:solidFill>
              </a:rPr>
              <a:t>s</a:t>
            </a:r>
            <a:r>
              <a:rPr lang="en-GB" sz="2000" dirty="0">
                <a:solidFill>
                  <a:schemeClr val="tx2"/>
                </a:solidFill>
              </a:rPr>
              <a:t> of social economy; </a:t>
            </a:r>
            <a:endParaRPr lang="hu-HU" sz="2000" dirty="0">
              <a:solidFill>
                <a:schemeClr val="tx2"/>
              </a:solidFill>
            </a:endParaRPr>
          </a:p>
          <a:p>
            <a:pPr marL="285750" indent="-285750" algn="just">
              <a:buFont typeface="Wingdings" panose="05000000000000000000" pitchFamily="2" charset="2"/>
              <a:buChar char="Ø"/>
            </a:pPr>
            <a:r>
              <a:rPr lang="hu-HU" sz="2000" dirty="0" err="1" smtClean="0">
                <a:solidFill>
                  <a:schemeClr val="tx2"/>
                </a:solidFill>
              </a:rPr>
              <a:t>are</a:t>
            </a:r>
            <a:r>
              <a:rPr lang="hu-HU" sz="2000" dirty="0" smtClean="0">
                <a:solidFill>
                  <a:schemeClr val="tx2"/>
                </a:solidFill>
              </a:rPr>
              <a:t> </a:t>
            </a:r>
            <a:r>
              <a:rPr lang="en-GB" sz="2000" dirty="0">
                <a:solidFill>
                  <a:schemeClr val="tx2"/>
                </a:solidFill>
              </a:rPr>
              <a:t>excellent means of the employment policy</a:t>
            </a:r>
            <a:r>
              <a:rPr lang="hu-HU" sz="2000" dirty="0">
                <a:solidFill>
                  <a:schemeClr val="tx2"/>
                </a:solidFill>
              </a:rPr>
              <a:t>;</a:t>
            </a:r>
          </a:p>
          <a:p>
            <a:pPr marL="285750" indent="-285750" algn="just">
              <a:buFont typeface="Wingdings" panose="05000000000000000000" pitchFamily="2" charset="2"/>
              <a:buChar char="Ø"/>
            </a:pPr>
            <a:r>
              <a:rPr lang="hu-HU" sz="2000" dirty="0" smtClean="0">
                <a:solidFill>
                  <a:schemeClr val="tx2"/>
                </a:solidFill>
              </a:rPr>
              <a:t>play an </a:t>
            </a:r>
            <a:r>
              <a:rPr lang="hu-HU" sz="2000" dirty="0" err="1" smtClean="0">
                <a:solidFill>
                  <a:schemeClr val="tx2"/>
                </a:solidFill>
              </a:rPr>
              <a:t>outstanding</a:t>
            </a:r>
            <a:r>
              <a:rPr lang="hu-HU" sz="2000" dirty="0" smtClean="0">
                <a:solidFill>
                  <a:schemeClr val="tx2"/>
                </a:solidFill>
              </a:rPr>
              <a:t> </a:t>
            </a:r>
            <a:r>
              <a:rPr lang="hu-HU" sz="2000" dirty="0" err="1">
                <a:solidFill>
                  <a:schemeClr val="tx2"/>
                </a:solidFill>
              </a:rPr>
              <a:t>r</a:t>
            </a:r>
            <a:r>
              <a:rPr lang="hu-HU" sz="2000" dirty="0" err="1" smtClean="0">
                <a:solidFill>
                  <a:schemeClr val="tx2"/>
                </a:solidFill>
              </a:rPr>
              <a:t>ole</a:t>
            </a:r>
            <a:r>
              <a:rPr lang="hu-HU" sz="2000" dirty="0" smtClean="0">
                <a:solidFill>
                  <a:schemeClr val="tx2"/>
                </a:solidFill>
              </a:rPr>
              <a:t> </a:t>
            </a:r>
            <a:r>
              <a:rPr lang="hu-HU" sz="2000" dirty="0" err="1">
                <a:solidFill>
                  <a:schemeClr val="tx2"/>
                </a:solidFill>
              </a:rPr>
              <a:t>in</a:t>
            </a:r>
            <a:r>
              <a:rPr lang="hu-HU" sz="2000" dirty="0">
                <a:solidFill>
                  <a:schemeClr val="tx2"/>
                </a:solidFill>
              </a:rPr>
              <a:t> </a:t>
            </a:r>
            <a:r>
              <a:rPr lang="hu-HU" sz="2000" dirty="0" err="1" smtClean="0">
                <a:solidFill>
                  <a:schemeClr val="tx2"/>
                </a:solidFill>
              </a:rPr>
              <a:t>rural</a:t>
            </a:r>
            <a:r>
              <a:rPr lang="hu-HU" sz="2000" dirty="0" smtClean="0">
                <a:solidFill>
                  <a:schemeClr val="tx2"/>
                </a:solidFill>
              </a:rPr>
              <a:t> </a:t>
            </a:r>
            <a:r>
              <a:rPr lang="hu-HU" sz="2000" dirty="0" err="1" smtClean="0">
                <a:solidFill>
                  <a:schemeClr val="tx2"/>
                </a:solidFill>
              </a:rPr>
              <a:t>development</a:t>
            </a:r>
            <a:r>
              <a:rPr lang="hu-HU" sz="2000" dirty="0" smtClean="0">
                <a:solidFill>
                  <a:schemeClr val="tx2"/>
                </a:solidFill>
              </a:rPr>
              <a:t>, </a:t>
            </a:r>
            <a:r>
              <a:rPr lang="hu-HU" sz="2000" dirty="0" err="1" smtClean="0">
                <a:solidFill>
                  <a:schemeClr val="tx2"/>
                </a:solidFill>
              </a:rPr>
              <a:t>nature</a:t>
            </a:r>
            <a:r>
              <a:rPr lang="hu-HU" sz="2000" dirty="0" smtClean="0">
                <a:solidFill>
                  <a:schemeClr val="tx2"/>
                </a:solidFill>
              </a:rPr>
              <a:t> </a:t>
            </a:r>
            <a:r>
              <a:rPr lang="hu-HU" sz="2000" dirty="0" err="1" smtClean="0">
                <a:solidFill>
                  <a:schemeClr val="tx2"/>
                </a:solidFill>
              </a:rPr>
              <a:t>protection</a:t>
            </a:r>
            <a:r>
              <a:rPr lang="hu-HU" sz="2000" dirty="0">
                <a:solidFill>
                  <a:schemeClr val="tx2"/>
                </a:solidFill>
              </a:rPr>
              <a:t> </a:t>
            </a:r>
            <a:r>
              <a:rPr lang="hu-HU" sz="2000" dirty="0" smtClean="0">
                <a:solidFill>
                  <a:schemeClr val="tx2"/>
                </a:solidFill>
              </a:rPr>
              <a:t>and </a:t>
            </a:r>
            <a:r>
              <a:rPr lang="hu-HU" sz="2000" dirty="0" err="1" smtClean="0">
                <a:solidFill>
                  <a:schemeClr val="tx2"/>
                </a:solidFill>
              </a:rPr>
              <a:t>agro-environmental</a:t>
            </a:r>
            <a:r>
              <a:rPr lang="hu-HU" sz="2000" dirty="0">
                <a:solidFill>
                  <a:schemeClr val="tx2"/>
                </a:solidFill>
              </a:rPr>
              <a:t> </a:t>
            </a:r>
            <a:r>
              <a:rPr lang="hu-HU" sz="2000" dirty="0" err="1" smtClean="0">
                <a:solidFill>
                  <a:schemeClr val="tx2"/>
                </a:solidFill>
              </a:rPr>
              <a:t>protection</a:t>
            </a:r>
            <a:r>
              <a:rPr lang="hu-HU" sz="2000" dirty="0" smtClean="0">
                <a:solidFill>
                  <a:schemeClr val="tx2"/>
                </a:solidFill>
              </a:rPr>
              <a:t>;</a:t>
            </a:r>
          </a:p>
          <a:p>
            <a:pPr marL="285750" indent="-285750" algn="just">
              <a:buFont typeface="Wingdings" panose="05000000000000000000" pitchFamily="2" charset="2"/>
              <a:buChar char="Ø"/>
            </a:pPr>
            <a:r>
              <a:rPr lang="hu-HU" sz="2000" dirty="0" err="1" smtClean="0">
                <a:solidFill>
                  <a:schemeClr val="tx2"/>
                </a:solidFill>
              </a:rPr>
              <a:t>have</a:t>
            </a:r>
            <a:r>
              <a:rPr lang="hu-HU" sz="2000" dirty="0" smtClean="0">
                <a:solidFill>
                  <a:schemeClr val="tx2"/>
                </a:solidFill>
              </a:rPr>
              <a:t> an </a:t>
            </a:r>
            <a:r>
              <a:rPr lang="hu-HU" sz="2000" dirty="0" err="1" smtClean="0">
                <a:solidFill>
                  <a:schemeClr val="tx2"/>
                </a:solidFill>
              </a:rPr>
              <a:t>outstanding</a:t>
            </a:r>
            <a:r>
              <a:rPr lang="hu-HU" sz="2000" dirty="0" smtClean="0">
                <a:solidFill>
                  <a:schemeClr val="tx2"/>
                </a:solidFill>
              </a:rPr>
              <a:t> </a:t>
            </a:r>
            <a:r>
              <a:rPr lang="hu-HU" sz="2000" dirty="0" err="1" smtClean="0">
                <a:solidFill>
                  <a:schemeClr val="tx2"/>
                </a:solidFill>
              </a:rPr>
              <a:t>cultural</a:t>
            </a:r>
            <a:r>
              <a:rPr lang="hu-HU" sz="2000" dirty="0" smtClean="0">
                <a:solidFill>
                  <a:schemeClr val="tx2"/>
                </a:solidFill>
              </a:rPr>
              <a:t> </a:t>
            </a:r>
            <a:r>
              <a:rPr lang="hu-HU" sz="2000" dirty="0" err="1" smtClean="0">
                <a:solidFill>
                  <a:schemeClr val="tx2"/>
                </a:solidFill>
              </a:rPr>
              <a:t>role</a:t>
            </a:r>
            <a:r>
              <a:rPr lang="hu-HU" sz="2000" dirty="0" smtClean="0">
                <a:solidFill>
                  <a:schemeClr val="tx2"/>
                </a:solidFill>
              </a:rPr>
              <a:t>;</a:t>
            </a:r>
          </a:p>
          <a:p>
            <a:pPr marL="285750" indent="-285750" algn="just">
              <a:buFont typeface="Wingdings" panose="05000000000000000000" pitchFamily="2" charset="2"/>
              <a:buChar char="Ø"/>
            </a:pPr>
            <a:r>
              <a:rPr lang="hu-HU" sz="2000" dirty="0" err="1" smtClean="0">
                <a:solidFill>
                  <a:schemeClr val="tx2"/>
                </a:solidFill>
              </a:rPr>
              <a:t>are</a:t>
            </a:r>
            <a:r>
              <a:rPr lang="hu-HU" sz="2000" dirty="0" smtClean="0">
                <a:solidFill>
                  <a:schemeClr val="tx2"/>
                </a:solidFill>
              </a:rPr>
              <a:t> </a:t>
            </a:r>
            <a:r>
              <a:rPr lang="hu-HU" sz="2000" dirty="0" err="1" smtClean="0">
                <a:solidFill>
                  <a:schemeClr val="tx2"/>
                </a:solidFill>
              </a:rPr>
              <a:t>important</a:t>
            </a:r>
            <a:r>
              <a:rPr lang="hu-HU" sz="2000" dirty="0" smtClean="0">
                <a:solidFill>
                  <a:schemeClr val="tx2"/>
                </a:solidFill>
              </a:rPr>
              <a:t> </a:t>
            </a:r>
            <a:r>
              <a:rPr lang="hu-HU" sz="2000" dirty="0" err="1" smtClean="0">
                <a:solidFill>
                  <a:schemeClr val="tx2"/>
                </a:solidFill>
              </a:rPr>
              <a:t>in</a:t>
            </a:r>
            <a:r>
              <a:rPr lang="hu-HU" sz="2000" dirty="0" smtClean="0">
                <a:solidFill>
                  <a:schemeClr val="tx2"/>
                </a:solidFill>
              </a:rPr>
              <a:t> </a:t>
            </a:r>
            <a:r>
              <a:rPr lang="hu-HU" sz="2000" dirty="0" err="1" smtClean="0">
                <a:solidFill>
                  <a:schemeClr val="tx2"/>
                </a:solidFill>
              </a:rPr>
              <a:t>the</a:t>
            </a:r>
            <a:r>
              <a:rPr lang="hu-HU" sz="2000" dirty="0" smtClean="0">
                <a:solidFill>
                  <a:schemeClr val="tx2"/>
                </a:solidFill>
              </a:rPr>
              <a:t> </a:t>
            </a:r>
            <a:r>
              <a:rPr lang="hu-HU" sz="2000" dirty="0" err="1" smtClean="0">
                <a:solidFill>
                  <a:schemeClr val="tx2"/>
                </a:solidFill>
              </a:rPr>
              <a:t>education</a:t>
            </a:r>
            <a:endParaRPr lang="hu-HU" sz="2000" dirty="0">
              <a:solidFill>
                <a:schemeClr val="tx2"/>
              </a:solidFill>
            </a:endParaRPr>
          </a:p>
          <a:p>
            <a:pPr marL="285750" indent="-285750" algn="just">
              <a:buFont typeface="Wingdings" panose="05000000000000000000" pitchFamily="2" charset="2"/>
              <a:buChar char="Ø"/>
            </a:pPr>
            <a:endParaRPr lang="hu-HU" sz="2000" dirty="0">
              <a:solidFill>
                <a:schemeClr val="tx2"/>
              </a:solidFill>
            </a:endParaRPr>
          </a:p>
          <a:p>
            <a:pPr algn="just"/>
            <a:endParaRPr lang="hu-HU" sz="2400" dirty="0">
              <a:solidFill>
                <a:schemeClr val="tx2"/>
              </a:solidFill>
            </a:endParaRPr>
          </a:p>
          <a:p>
            <a:pPr algn="just"/>
            <a:r>
              <a:rPr lang="hu-HU" sz="2400" dirty="0">
                <a:solidFill>
                  <a:schemeClr val="tx2"/>
                </a:solidFill>
              </a:rPr>
              <a:t>T</a:t>
            </a:r>
            <a:r>
              <a:rPr lang="en-GB" sz="2400" dirty="0">
                <a:solidFill>
                  <a:schemeClr val="tx2"/>
                </a:solidFill>
              </a:rPr>
              <a:t>he economic, social, environmental and cultural sustainability cannot be realised without cooperatives. </a:t>
            </a:r>
            <a:endParaRPr lang="hu-HU" sz="2400" dirty="0">
              <a:solidFill>
                <a:schemeClr val="tx2"/>
              </a:solidFill>
            </a:endParaRPr>
          </a:p>
        </p:txBody>
      </p:sp>
    </p:spTree>
    <p:extLst>
      <p:ext uri="{BB962C8B-B14F-4D97-AF65-F5344CB8AC3E}">
        <p14:creationId xmlns:p14="http://schemas.microsoft.com/office/powerpoint/2010/main" val="988528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3"/>
          <a:stretch>
            <a:fillRect/>
          </a:stretch>
        </p:blipFill>
        <p:spPr>
          <a:xfrm>
            <a:off x="30803" y="476672"/>
            <a:ext cx="9113197" cy="5484457"/>
          </a:xfrm>
          <a:prstGeom prst="rect">
            <a:avLst/>
          </a:prstGeom>
        </p:spPr>
      </p:pic>
      <p:sp>
        <p:nvSpPr>
          <p:cNvPr id="3" name="Szövegdoboz 2"/>
          <p:cNvSpPr txBox="1"/>
          <p:nvPr/>
        </p:nvSpPr>
        <p:spPr>
          <a:xfrm>
            <a:off x="148861" y="6095037"/>
            <a:ext cx="8877079" cy="646331"/>
          </a:xfrm>
          <a:prstGeom prst="rect">
            <a:avLst/>
          </a:prstGeom>
          <a:noFill/>
        </p:spPr>
        <p:txBody>
          <a:bodyPr wrap="square" rtlCol="0">
            <a:spAutoFit/>
          </a:bodyPr>
          <a:lstStyle/>
          <a:p>
            <a:r>
              <a:rPr lang="hu-HU" b="1" dirty="0" err="1" smtClean="0">
                <a:solidFill>
                  <a:schemeClr val="tx2"/>
                </a:solidFill>
              </a:rPr>
              <a:t>Source</a:t>
            </a:r>
            <a:r>
              <a:rPr lang="hu-HU" b="1" dirty="0" smtClean="0">
                <a:solidFill>
                  <a:schemeClr val="tx2"/>
                </a:solidFill>
              </a:rPr>
              <a:t>: The </a:t>
            </a:r>
            <a:r>
              <a:rPr lang="hu-HU" b="1" dirty="0" err="1">
                <a:solidFill>
                  <a:schemeClr val="tx2"/>
                </a:solidFill>
              </a:rPr>
              <a:t>p</a:t>
            </a:r>
            <a:r>
              <a:rPr lang="hu-HU" b="1" dirty="0" err="1" smtClean="0">
                <a:solidFill>
                  <a:schemeClr val="tx2"/>
                </a:solidFill>
              </a:rPr>
              <a:t>ower</a:t>
            </a:r>
            <a:r>
              <a:rPr lang="hu-HU" b="1" dirty="0" smtClean="0">
                <a:solidFill>
                  <a:schemeClr val="tx2"/>
                </a:solidFill>
              </a:rPr>
              <a:t> of </a:t>
            </a:r>
            <a:r>
              <a:rPr lang="hu-HU" b="1" dirty="0" err="1">
                <a:solidFill>
                  <a:schemeClr val="tx2"/>
                </a:solidFill>
              </a:rPr>
              <a:t>c</a:t>
            </a:r>
            <a:r>
              <a:rPr lang="hu-HU" b="1" dirty="0" err="1" smtClean="0">
                <a:solidFill>
                  <a:schemeClr val="tx2"/>
                </a:solidFill>
              </a:rPr>
              <a:t>ooperation</a:t>
            </a:r>
            <a:r>
              <a:rPr lang="hu-HU" b="1" dirty="0" smtClean="0">
                <a:solidFill>
                  <a:schemeClr val="tx2"/>
                </a:solidFill>
              </a:rPr>
              <a:t>, </a:t>
            </a:r>
            <a:r>
              <a:rPr lang="hu-HU" b="1" dirty="0" err="1" smtClean="0">
                <a:solidFill>
                  <a:schemeClr val="tx2"/>
                </a:solidFill>
              </a:rPr>
              <a:t>Cooperatives</a:t>
            </a:r>
            <a:r>
              <a:rPr lang="hu-HU" b="1" dirty="0" smtClean="0">
                <a:solidFill>
                  <a:schemeClr val="tx2"/>
                </a:solidFill>
              </a:rPr>
              <a:t> Europe </a:t>
            </a:r>
            <a:r>
              <a:rPr lang="hu-HU" b="1" dirty="0" err="1" smtClean="0">
                <a:solidFill>
                  <a:schemeClr val="tx2"/>
                </a:solidFill>
              </a:rPr>
              <a:t>key</a:t>
            </a:r>
            <a:r>
              <a:rPr lang="hu-HU" b="1" dirty="0" smtClean="0">
                <a:solidFill>
                  <a:schemeClr val="tx2"/>
                </a:solidFill>
              </a:rPr>
              <a:t> </a:t>
            </a:r>
            <a:r>
              <a:rPr lang="hu-HU" b="1" dirty="0" err="1" smtClean="0">
                <a:solidFill>
                  <a:schemeClr val="tx2"/>
                </a:solidFill>
              </a:rPr>
              <a:t>figures</a:t>
            </a:r>
            <a:r>
              <a:rPr lang="hu-HU" b="1" dirty="0" smtClean="0">
                <a:solidFill>
                  <a:schemeClr val="tx2"/>
                </a:solidFill>
              </a:rPr>
              <a:t>, </a:t>
            </a:r>
            <a:r>
              <a:rPr lang="hu-HU" b="1" dirty="0">
                <a:solidFill>
                  <a:schemeClr val="tx2"/>
                </a:solidFill>
              </a:rPr>
              <a:t>2015, </a:t>
            </a:r>
            <a:r>
              <a:rPr lang="hu-HU" b="1" dirty="0">
                <a:solidFill>
                  <a:schemeClr val="tx2"/>
                </a:solidFill>
                <a:hlinkClick r:id="rId4"/>
              </a:rPr>
              <a:t>https://coopseurope.coop</a:t>
            </a:r>
            <a:r>
              <a:rPr lang="hu-HU" b="1" dirty="0" smtClean="0">
                <a:solidFill>
                  <a:schemeClr val="tx2"/>
                </a:solidFill>
                <a:hlinkClick r:id="rId4"/>
              </a:rPr>
              <a:t>/</a:t>
            </a:r>
            <a:r>
              <a:rPr lang="hu-HU" b="1" dirty="0" smtClean="0">
                <a:solidFill>
                  <a:schemeClr val="tx2"/>
                </a:solidFill>
              </a:rPr>
              <a:t> </a:t>
            </a:r>
            <a:endParaRPr lang="hu-HU" b="1" dirty="0">
              <a:solidFill>
                <a:schemeClr val="tx2"/>
              </a:solidFill>
            </a:endParaRPr>
          </a:p>
        </p:txBody>
      </p:sp>
    </p:spTree>
    <p:extLst>
      <p:ext uri="{BB962C8B-B14F-4D97-AF65-F5344CB8AC3E}">
        <p14:creationId xmlns:p14="http://schemas.microsoft.com/office/powerpoint/2010/main" val="4029525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980728"/>
            <a:ext cx="8496944" cy="439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églalap 1"/>
          <p:cNvSpPr/>
          <p:nvPr/>
        </p:nvSpPr>
        <p:spPr>
          <a:xfrm>
            <a:off x="467544" y="5229200"/>
            <a:ext cx="8208912" cy="707886"/>
          </a:xfrm>
          <a:prstGeom prst="rect">
            <a:avLst/>
          </a:prstGeom>
        </p:spPr>
        <p:txBody>
          <a:bodyPr wrap="square">
            <a:spAutoFit/>
          </a:bodyPr>
          <a:lstStyle/>
          <a:p>
            <a:r>
              <a:rPr lang="hu-HU" sz="2000" dirty="0" err="1">
                <a:solidFill>
                  <a:schemeClr val="tx2"/>
                </a:solidFill>
              </a:rPr>
              <a:t>Source</a:t>
            </a:r>
            <a:r>
              <a:rPr lang="hu-HU" sz="2000" dirty="0">
                <a:solidFill>
                  <a:schemeClr val="tx2"/>
                </a:solidFill>
              </a:rPr>
              <a:t>: The </a:t>
            </a:r>
            <a:r>
              <a:rPr lang="hu-HU" sz="2000" dirty="0" err="1">
                <a:solidFill>
                  <a:schemeClr val="tx2"/>
                </a:solidFill>
              </a:rPr>
              <a:t>power</a:t>
            </a:r>
            <a:r>
              <a:rPr lang="hu-HU" sz="2000" dirty="0">
                <a:solidFill>
                  <a:schemeClr val="tx2"/>
                </a:solidFill>
              </a:rPr>
              <a:t> of </a:t>
            </a:r>
            <a:r>
              <a:rPr lang="hu-HU" sz="2000" dirty="0" err="1">
                <a:solidFill>
                  <a:schemeClr val="tx2"/>
                </a:solidFill>
              </a:rPr>
              <a:t>cooperation</a:t>
            </a:r>
            <a:r>
              <a:rPr lang="hu-HU" sz="2000" dirty="0">
                <a:solidFill>
                  <a:schemeClr val="tx2"/>
                </a:solidFill>
              </a:rPr>
              <a:t>, </a:t>
            </a:r>
            <a:r>
              <a:rPr lang="hu-HU" sz="2000" dirty="0" err="1">
                <a:solidFill>
                  <a:schemeClr val="tx2"/>
                </a:solidFill>
              </a:rPr>
              <a:t>Cooperatives</a:t>
            </a:r>
            <a:r>
              <a:rPr lang="hu-HU" sz="2000" dirty="0">
                <a:solidFill>
                  <a:schemeClr val="tx2"/>
                </a:solidFill>
              </a:rPr>
              <a:t> Europe </a:t>
            </a:r>
            <a:r>
              <a:rPr lang="hu-HU" sz="2000" dirty="0" err="1">
                <a:solidFill>
                  <a:schemeClr val="tx2"/>
                </a:solidFill>
              </a:rPr>
              <a:t>key</a:t>
            </a:r>
            <a:r>
              <a:rPr lang="hu-HU" sz="2000" dirty="0">
                <a:solidFill>
                  <a:schemeClr val="tx2"/>
                </a:solidFill>
              </a:rPr>
              <a:t> </a:t>
            </a:r>
            <a:r>
              <a:rPr lang="hu-HU" sz="2000" dirty="0" err="1">
                <a:solidFill>
                  <a:schemeClr val="tx2"/>
                </a:solidFill>
              </a:rPr>
              <a:t>figures</a:t>
            </a:r>
            <a:r>
              <a:rPr lang="hu-HU" sz="2000" dirty="0">
                <a:solidFill>
                  <a:schemeClr val="tx2"/>
                </a:solidFill>
              </a:rPr>
              <a:t>, 2015, </a:t>
            </a:r>
            <a:r>
              <a:rPr lang="hu-HU" sz="2000" dirty="0">
                <a:solidFill>
                  <a:schemeClr val="tx2"/>
                </a:solidFill>
                <a:hlinkClick r:id="rId3"/>
              </a:rPr>
              <a:t>https://coopseurope.coop/</a:t>
            </a:r>
            <a:r>
              <a:rPr lang="hu-HU" sz="2000" dirty="0">
                <a:solidFill>
                  <a:schemeClr val="tx2"/>
                </a:solidFill>
              </a:rPr>
              <a:t> </a:t>
            </a:r>
          </a:p>
        </p:txBody>
      </p:sp>
    </p:spTree>
    <p:extLst>
      <p:ext uri="{BB962C8B-B14F-4D97-AF65-F5344CB8AC3E}">
        <p14:creationId xmlns:p14="http://schemas.microsoft.com/office/powerpoint/2010/main" val="285704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zövegdoboz 1"/>
          <p:cNvSpPr txBox="1"/>
          <p:nvPr/>
        </p:nvSpPr>
        <p:spPr>
          <a:xfrm>
            <a:off x="179512" y="548680"/>
            <a:ext cx="8352928" cy="9140964"/>
          </a:xfrm>
          <a:prstGeom prst="rect">
            <a:avLst/>
          </a:prstGeom>
          <a:noFill/>
        </p:spPr>
        <p:txBody>
          <a:bodyPr wrap="square" rtlCol="0">
            <a:spAutoFit/>
          </a:bodyPr>
          <a:lstStyle/>
          <a:p>
            <a:pPr algn="ctr"/>
            <a:r>
              <a:rPr lang="hu-HU" sz="3600" b="1" dirty="0" smtClean="0">
                <a:solidFill>
                  <a:schemeClr val="tx2"/>
                </a:solidFill>
              </a:rPr>
              <a:t>WHAT IS A COOPERATIVE? </a:t>
            </a:r>
          </a:p>
          <a:p>
            <a:pPr algn="ctr"/>
            <a:endParaRPr lang="hu-HU" sz="3600" b="1" dirty="0">
              <a:solidFill>
                <a:schemeClr val="tx2"/>
              </a:solidFill>
            </a:endParaRPr>
          </a:p>
          <a:p>
            <a:pPr marL="457200" indent="-457200" algn="just">
              <a:buFont typeface="Arial" panose="020B0604020202020204" pitchFamily="34" charset="0"/>
              <a:buChar char="•"/>
            </a:pPr>
            <a:r>
              <a:rPr lang="hu-HU" sz="2800" dirty="0" smtClean="0">
                <a:solidFill>
                  <a:schemeClr val="tx2"/>
                </a:solidFill>
              </a:rPr>
              <a:t> </a:t>
            </a:r>
            <a:r>
              <a:rPr lang="hu-HU" sz="2800" dirty="0" err="1" smtClean="0">
                <a:solidFill>
                  <a:schemeClr val="tx2"/>
                </a:solidFill>
              </a:rPr>
              <a:t>it</a:t>
            </a:r>
            <a:r>
              <a:rPr lang="hu-HU" sz="2800" dirty="0" smtClean="0">
                <a:solidFill>
                  <a:schemeClr val="tx2"/>
                </a:solidFill>
              </a:rPr>
              <a:t> is an </a:t>
            </a:r>
            <a:r>
              <a:rPr lang="hu-HU" sz="2800" dirty="0" err="1" smtClean="0">
                <a:solidFill>
                  <a:schemeClr val="tx2"/>
                </a:solidFill>
              </a:rPr>
              <a:t>enterprise</a:t>
            </a:r>
            <a:r>
              <a:rPr lang="hu-HU" sz="2800" dirty="0" smtClean="0">
                <a:solidFill>
                  <a:schemeClr val="tx2"/>
                </a:solidFill>
              </a:rPr>
              <a:t> </a:t>
            </a:r>
            <a:r>
              <a:rPr lang="hu-HU" sz="2800" dirty="0" err="1" smtClean="0">
                <a:solidFill>
                  <a:schemeClr val="tx2"/>
                </a:solidFill>
              </a:rPr>
              <a:t>form</a:t>
            </a:r>
            <a:r>
              <a:rPr lang="hu-HU" sz="2800" dirty="0">
                <a:solidFill>
                  <a:schemeClr val="tx2"/>
                </a:solidFill>
              </a:rPr>
              <a:t> </a:t>
            </a:r>
            <a:r>
              <a:rPr lang="hu-HU" sz="2800" dirty="0" err="1" smtClean="0">
                <a:solidFill>
                  <a:schemeClr val="tx2"/>
                </a:solidFill>
              </a:rPr>
              <a:t>with</a:t>
            </a:r>
            <a:r>
              <a:rPr lang="hu-HU" sz="2800" dirty="0" smtClean="0">
                <a:solidFill>
                  <a:schemeClr val="tx2"/>
                </a:solidFill>
              </a:rPr>
              <a:t> an old and </a:t>
            </a:r>
            <a:r>
              <a:rPr lang="hu-HU" sz="2800" dirty="0" err="1" smtClean="0">
                <a:solidFill>
                  <a:schemeClr val="tx2"/>
                </a:solidFill>
              </a:rPr>
              <a:t>succesful</a:t>
            </a:r>
            <a:r>
              <a:rPr lang="hu-HU" sz="2800" dirty="0" smtClean="0">
                <a:solidFill>
                  <a:schemeClr val="tx2"/>
                </a:solidFill>
              </a:rPr>
              <a:t> </a:t>
            </a:r>
            <a:r>
              <a:rPr lang="hu-HU" sz="2800" dirty="0" err="1" smtClean="0">
                <a:solidFill>
                  <a:schemeClr val="tx2"/>
                </a:solidFill>
              </a:rPr>
              <a:t>tradition</a:t>
            </a:r>
            <a:endParaRPr lang="hu-HU" sz="2800" dirty="0" smtClean="0">
              <a:solidFill>
                <a:schemeClr val="tx2"/>
              </a:solidFill>
            </a:endParaRPr>
          </a:p>
          <a:p>
            <a:pPr marL="457200" indent="-457200" algn="just">
              <a:buFont typeface="Arial" panose="020B0604020202020204" pitchFamily="34" charset="0"/>
              <a:buChar char="•"/>
            </a:pPr>
            <a:endParaRPr lang="hu-HU" sz="2800" dirty="0">
              <a:solidFill>
                <a:schemeClr val="tx2"/>
              </a:solidFill>
            </a:endParaRPr>
          </a:p>
          <a:p>
            <a:pPr marL="457200" indent="-457200" algn="just">
              <a:buFont typeface="Arial" panose="020B0604020202020204" pitchFamily="34" charset="0"/>
              <a:buChar char="•"/>
            </a:pPr>
            <a:r>
              <a:rPr lang="hu-HU" sz="2800" dirty="0" err="1">
                <a:solidFill>
                  <a:schemeClr val="tx2"/>
                </a:solidFill>
              </a:rPr>
              <a:t>i</a:t>
            </a:r>
            <a:r>
              <a:rPr lang="hu-HU" sz="2800" dirty="0" err="1" smtClean="0">
                <a:solidFill>
                  <a:schemeClr val="tx2"/>
                </a:solidFill>
              </a:rPr>
              <a:t>t</a:t>
            </a:r>
            <a:r>
              <a:rPr lang="hu-HU" sz="2800" dirty="0" smtClean="0">
                <a:solidFill>
                  <a:schemeClr val="tx2"/>
                </a:solidFill>
              </a:rPr>
              <a:t> is an </a:t>
            </a:r>
            <a:r>
              <a:rPr lang="hu-HU" sz="2800" dirty="0" err="1" smtClean="0">
                <a:solidFill>
                  <a:schemeClr val="tx2"/>
                </a:solidFill>
              </a:rPr>
              <a:t>enterprise</a:t>
            </a:r>
            <a:r>
              <a:rPr lang="hu-HU" sz="2800" dirty="0" smtClean="0">
                <a:solidFill>
                  <a:schemeClr val="tx2"/>
                </a:solidFill>
              </a:rPr>
              <a:t> </a:t>
            </a:r>
            <a:r>
              <a:rPr lang="hu-HU" sz="2800" dirty="0" err="1" smtClean="0">
                <a:solidFill>
                  <a:schemeClr val="tx2"/>
                </a:solidFill>
              </a:rPr>
              <a:t>form</a:t>
            </a:r>
            <a:r>
              <a:rPr lang="hu-HU" sz="2800" dirty="0" smtClean="0">
                <a:solidFill>
                  <a:schemeClr val="tx2"/>
                </a:solidFill>
              </a:rPr>
              <a:t> </a:t>
            </a:r>
            <a:r>
              <a:rPr lang="hu-HU" sz="2800" dirty="0" err="1" smtClean="0">
                <a:solidFill>
                  <a:schemeClr val="tx2"/>
                </a:solidFill>
              </a:rPr>
              <a:t>with</a:t>
            </a:r>
            <a:r>
              <a:rPr lang="hu-HU" sz="2800" dirty="0" smtClean="0">
                <a:solidFill>
                  <a:schemeClr val="tx2"/>
                </a:solidFill>
              </a:rPr>
              <a:t> </a:t>
            </a:r>
            <a:r>
              <a:rPr lang="hu-HU" sz="2800" dirty="0" err="1" smtClean="0">
                <a:solidFill>
                  <a:schemeClr val="tx2"/>
                </a:solidFill>
              </a:rPr>
              <a:t>unique</a:t>
            </a:r>
            <a:r>
              <a:rPr lang="hu-HU" sz="2800" dirty="0">
                <a:solidFill>
                  <a:schemeClr val="tx2"/>
                </a:solidFill>
              </a:rPr>
              <a:t> </a:t>
            </a:r>
            <a:r>
              <a:rPr lang="hu-HU" sz="2800" dirty="0" err="1" smtClean="0">
                <a:solidFill>
                  <a:schemeClr val="tx2"/>
                </a:solidFill>
              </a:rPr>
              <a:t>features</a:t>
            </a:r>
            <a:r>
              <a:rPr lang="hu-HU" sz="2800" dirty="0" smtClean="0">
                <a:solidFill>
                  <a:schemeClr val="tx2"/>
                </a:solidFill>
              </a:rPr>
              <a:t>, </a:t>
            </a:r>
            <a:r>
              <a:rPr lang="hu-HU" sz="2800" dirty="0" err="1" smtClean="0">
                <a:solidFill>
                  <a:schemeClr val="tx2"/>
                </a:solidFill>
              </a:rPr>
              <a:t>which</a:t>
            </a:r>
            <a:r>
              <a:rPr lang="hu-HU" sz="2800" dirty="0" smtClean="0">
                <a:solidFill>
                  <a:schemeClr val="tx2"/>
                </a:solidFill>
              </a:rPr>
              <a:t> </a:t>
            </a:r>
            <a:r>
              <a:rPr lang="hu-HU" sz="2800" dirty="0" err="1" smtClean="0">
                <a:solidFill>
                  <a:schemeClr val="tx2"/>
                </a:solidFill>
              </a:rPr>
              <a:t>are</a:t>
            </a:r>
            <a:r>
              <a:rPr lang="hu-HU" sz="2800" dirty="0" smtClean="0">
                <a:solidFill>
                  <a:schemeClr val="tx2"/>
                </a:solidFill>
              </a:rPr>
              <a:t> </a:t>
            </a:r>
            <a:r>
              <a:rPr lang="hu-HU" sz="2800" dirty="0" err="1" smtClean="0">
                <a:solidFill>
                  <a:schemeClr val="tx2"/>
                </a:solidFill>
              </a:rPr>
              <a:t>different</a:t>
            </a:r>
            <a:r>
              <a:rPr lang="hu-HU" sz="2800" dirty="0" smtClean="0">
                <a:solidFill>
                  <a:schemeClr val="tx2"/>
                </a:solidFill>
              </a:rPr>
              <a:t> </a:t>
            </a:r>
            <a:r>
              <a:rPr lang="hu-HU" sz="2800" dirty="0" err="1" smtClean="0">
                <a:solidFill>
                  <a:schemeClr val="tx2"/>
                </a:solidFill>
              </a:rPr>
              <a:t>from</a:t>
            </a:r>
            <a:r>
              <a:rPr lang="hu-HU" sz="2800" dirty="0" smtClean="0">
                <a:solidFill>
                  <a:schemeClr val="tx2"/>
                </a:solidFill>
              </a:rPr>
              <a:t> </a:t>
            </a:r>
            <a:r>
              <a:rPr lang="hu-HU" sz="2800" dirty="0" err="1" smtClean="0">
                <a:solidFill>
                  <a:schemeClr val="tx2"/>
                </a:solidFill>
              </a:rPr>
              <a:t>those</a:t>
            </a:r>
            <a:r>
              <a:rPr lang="hu-HU" sz="2800" dirty="0" smtClean="0">
                <a:solidFill>
                  <a:schemeClr val="tx2"/>
                </a:solidFill>
              </a:rPr>
              <a:t> of </a:t>
            </a:r>
            <a:r>
              <a:rPr lang="hu-HU" sz="2800" dirty="0" err="1" smtClean="0">
                <a:solidFill>
                  <a:schemeClr val="tx2"/>
                </a:solidFill>
              </a:rPr>
              <a:t>other</a:t>
            </a:r>
            <a:r>
              <a:rPr lang="hu-HU" sz="2800" dirty="0" smtClean="0">
                <a:solidFill>
                  <a:schemeClr val="tx2"/>
                </a:solidFill>
              </a:rPr>
              <a:t> </a:t>
            </a:r>
            <a:r>
              <a:rPr lang="hu-HU" sz="2800" dirty="0" err="1" smtClean="0">
                <a:solidFill>
                  <a:schemeClr val="tx2"/>
                </a:solidFill>
              </a:rPr>
              <a:t>enterprises</a:t>
            </a:r>
            <a:r>
              <a:rPr lang="hu-HU" sz="2800" dirty="0">
                <a:solidFill>
                  <a:schemeClr val="tx2"/>
                </a:solidFill>
              </a:rPr>
              <a:t> </a:t>
            </a:r>
            <a:endParaRPr lang="hu-HU" sz="2800" dirty="0" smtClean="0">
              <a:solidFill>
                <a:schemeClr val="tx2"/>
              </a:solidFill>
            </a:endParaRPr>
          </a:p>
          <a:p>
            <a:pPr marL="457200" indent="-457200" algn="just">
              <a:buFont typeface="Arial" panose="020B0604020202020204" pitchFamily="34" charset="0"/>
              <a:buChar char="•"/>
            </a:pPr>
            <a:endParaRPr lang="hu-HU" sz="2800" dirty="0" smtClean="0">
              <a:solidFill>
                <a:schemeClr val="tx2"/>
              </a:solidFill>
            </a:endParaRPr>
          </a:p>
          <a:p>
            <a:pPr marL="457200" indent="-457200" algn="just">
              <a:buFont typeface="Arial" panose="020B0604020202020204" pitchFamily="34" charset="0"/>
              <a:buChar char="•"/>
            </a:pPr>
            <a:r>
              <a:rPr lang="hu-HU" sz="2800" dirty="0" smtClean="0">
                <a:solidFill>
                  <a:schemeClr val="tx2"/>
                </a:solidFill>
              </a:rPr>
              <a:t>t</a:t>
            </a:r>
            <a:r>
              <a:rPr lang="en-US" sz="2800" dirty="0">
                <a:solidFill>
                  <a:schemeClr val="tx2"/>
                </a:solidFill>
              </a:rPr>
              <a:t>he members are owners, users</a:t>
            </a:r>
            <a:r>
              <a:rPr lang="hu-HU" sz="2800" dirty="0">
                <a:solidFill>
                  <a:schemeClr val="tx2"/>
                </a:solidFill>
              </a:rPr>
              <a:t>, </a:t>
            </a:r>
            <a:r>
              <a:rPr lang="en-US" sz="2800" dirty="0">
                <a:solidFill>
                  <a:schemeClr val="tx2"/>
                </a:solidFill>
              </a:rPr>
              <a:t>leaders</a:t>
            </a:r>
            <a:r>
              <a:rPr lang="hu-HU" sz="2800" dirty="0">
                <a:solidFill>
                  <a:schemeClr val="tx2"/>
                </a:solidFill>
              </a:rPr>
              <a:t> and</a:t>
            </a:r>
            <a:r>
              <a:rPr lang="en-US" sz="2800" dirty="0">
                <a:solidFill>
                  <a:schemeClr val="tx2"/>
                </a:solidFill>
              </a:rPr>
              <a:t> controller</a:t>
            </a:r>
            <a:r>
              <a:rPr lang="hu-HU" sz="2800" dirty="0">
                <a:solidFill>
                  <a:schemeClr val="tx2"/>
                </a:solidFill>
              </a:rPr>
              <a:t>s </a:t>
            </a:r>
            <a:r>
              <a:rPr lang="en-US" sz="2800" dirty="0">
                <a:solidFill>
                  <a:schemeClr val="tx2"/>
                </a:solidFill>
              </a:rPr>
              <a:t>at the same time </a:t>
            </a:r>
            <a:endParaRPr lang="hu-HU" sz="2800" dirty="0" smtClean="0">
              <a:solidFill>
                <a:schemeClr val="tx2"/>
              </a:solidFill>
            </a:endParaRPr>
          </a:p>
          <a:p>
            <a:pPr marL="457200" indent="-457200" algn="just">
              <a:buFont typeface="Arial" panose="020B0604020202020204" pitchFamily="34" charset="0"/>
              <a:buChar char="•"/>
            </a:pPr>
            <a:endParaRPr lang="hu-HU" sz="2800" dirty="0" smtClean="0">
              <a:solidFill>
                <a:schemeClr val="tx2"/>
              </a:solidFill>
            </a:endParaRPr>
          </a:p>
          <a:p>
            <a:pPr marL="457200" indent="-457200" algn="just">
              <a:buFont typeface="Arial" panose="020B0604020202020204" pitchFamily="34" charset="0"/>
              <a:buChar char="•"/>
            </a:pPr>
            <a:r>
              <a:rPr lang="hu-HU" sz="2800" dirty="0" err="1">
                <a:solidFill>
                  <a:schemeClr val="tx2"/>
                </a:solidFill>
              </a:rPr>
              <a:t>i</a:t>
            </a:r>
            <a:r>
              <a:rPr lang="hu-HU" sz="2800" dirty="0" err="1" smtClean="0">
                <a:solidFill>
                  <a:schemeClr val="tx2"/>
                </a:solidFill>
              </a:rPr>
              <a:t>t</a:t>
            </a:r>
            <a:r>
              <a:rPr lang="hu-HU" sz="2800" dirty="0" smtClean="0">
                <a:solidFill>
                  <a:schemeClr val="tx2"/>
                </a:solidFill>
              </a:rPr>
              <a:t> is a business </a:t>
            </a:r>
            <a:r>
              <a:rPr lang="hu-HU" sz="2800" dirty="0" err="1" smtClean="0">
                <a:solidFill>
                  <a:schemeClr val="tx2"/>
                </a:solidFill>
              </a:rPr>
              <a:t>model</a:t>
            </a:r>
            <a:r>
              <a:rPr lang="hu-HU" sz="2800" dirty="0" smtClean="0">
                <a:solidFill>
                  <a:schemeClr val="tx2"/>
                </a:solidFill>
              </a:rPr>
              <a:t> and </a:t>
            </a:r>
            <a:r>
              <a:rPr lang="hu-HU" sz="2800" dirty="0" err="1" smtClean="0">
                <a:solidFill>
                  <a:schemeClr val="tx2"/>
                </a:solidFill>
              </a:rPr>
              <a:t>also</a:t>
            </a:r>
            <a:r>
              <a:rPr lang="hu-HU" sz="2800" dirty="0" smtClean="0">
                <a:solidFill>
                  <a:schemeClr val="tx2"/>
                </a:solidFill>
              </a:rPr>
              <a:t> a </a:t>
            </a:r>
            <a:r>
              <a:rPr lang="hu-HU" sz="2800" dirty="0" err="1" smtClean="0">
                <a:solidFill>
                  <a:schemeClr val="tx2"/>
                </a:solidFill>
              </a:rPr>
              <a:t>community</a:t>
            </a:r>
            <a:endParaRPr lang="hu-HU" sz="2800" dirty="0" smtClean="0">
              <a:solidFill>
                <a:schemeClr val="tx2"/>
              </a:solidFill>
            </a:endParaRPr>
          </a:p>
          <a:p>
            <a:pPr algn="just"/>
            <a:endParaRPr lang="hu-HU" sz="3200" dirty="0" smtClean="0"/>
          </a:p>
          <a:p>
            <a:pPr algn="just"/>
            <a:r>
              <a:rPr lang="hu-HU" sz="3200" dirty="0" smtClean="0"/>
              <a:t> </a:t>
            </a:r>
          </a:p>
          <a:p>
            <a:pPr algn="just"/>
            <a:endParaRPr lang="hu-HU" dirty="0"/>
          </a:p>
          <a:p>
            <a:pPr algn="just"/>
            <a:endParaRPr lang="hu-HU" dirty="0" smtClean="0"/>
          </a:p>
          <a:p>
            <a:pPr algn="just"/>
            <a:endParaRPr lang="hu-HU" dirty="0"/>
          </a:p>
          <a:p>
            <a:pPr algn="just"/>
            <a:endParaRPr lang="hu-HU" dirty="0"/>
          </a:p>
          <a:p>
            <a:pPr algn="just"/>
            <a:r>
              <a:rPr lang="hu-HU" dirty="0" smtClean="0"/>
              <a:t>   </a:t>
            </a:r>
          </a:p>
          <a:p>
            <a:pPr algn="just"/>
            <a:r>
              <a:rPr lang="hu-HU" dirty="0" smtClean="0"/>
              <a:t> </a:t>
            </a:r>
          </a:p>
          <a:p>
            <a:pPr algn="just"/>
            <a:endParaRPr lang="hu-HU" dirty="0" smtClean="0"/>
          </a:p>
          <a:p>
            <a:endParaRPr lang="hu-HU" dirty="0"/>
          </a:p>
        </p:txBody>
      </p:sp>
    </p:spTree>
    <p:extLst>
      <p:ext uri="{BB962C8B-B14F-4D97-AF65-F5344CB8AC3E}">
        <p14:creationId xmlns:p14="http://schemas.microsoft.com/office/powerpoint/2010/main" val="3441286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ánus">
  <a:themeElements>
    <a:clrScheme name="Urbánus">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ánus">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ánus">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77B0F90-83EC-4327-AD0D-944610E37D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 cég kézikönyve</Template>
  <TotalTime>0</TotalTime>
  <Words>1139</Words>
  <Application>Microsoft Office PowerPoint</Application>
  <PresentationFormat>Diavetítés a képernyőre (4:3 oldalarány)</PresentationFormat>
  <Paragraphs>155</Paragraphs>
  <Slides>23</Slides>
  <Notes>8</Notes>
  <HiddenSlides>0</HiddenSlides>
  <MMClips>0</MMClips>
  <ScaleCrop>false</ScaleCrop>
  <HeadingPairs>
    <vt:vector size="6" baseType="variant">
      <vt:variant>
        <vt:lpstr>Használt betűtípusok</vt:lpstr>
      </vt:variant>
      <vt:variant>
        <vt:i4>7</vt:i4>
      </vt:variant>
      <vt:variant>
        <vt:lpstr>Téma</vt:lpstr>
      </vt:variant>
      <vt:variant>
        <vt:i4>1</vt:i4>
      </vt:variant>
      <vt:variant>
        <vt:lpstr>Diacímek</vt:lpstr>
      </vt:variant>
      <vt:variant>
        <vt:i4>23</vt:i4>
      </vt:variant>
    </vt:vector>
  </HeadingPairs>
  <TitlesOfParts>
    <vt:vector size="31" baseType="lpstr">
      <vt:lpstr>Arial</vt:lpstr>
      <vt:lpstr>Calibri</vt:lpstr>
      <vt:lpstr>Georgia</vt:lpstr>
      <vt:lpstr>Times New Roman</vt:lpstr>
      <vt:lpstr>Trebuchet MS</vt:lpstr>
      <vt:lpstr>Wingdings</vt:lpstr>
      <vt:lpstr>Wingdings 2</vt:lpstr>
      <vt:lpstr>Urbánus</vt:lpstr>
      <vt:lpstr>THE RELEVANCE OF INTERNATIONAL COOPERATIVE PRINCIPLES RELATED TO THE EU LAW</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2018-01-27T10:46:48Z</dcterms:created>
  <dcterms:modified xsi:type="dcterms:W3CDTF">2018-01-31T06:37:39Z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