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66" r:id="rId5"/>
    <p:sldId id="267" r:id="rId6"/>
    <p:sldId id="268" r:id="rId7"/>
    <p:sldId id="269" r:id="rId8"/>
    <p:sldId id="270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223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03497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0735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425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7135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3487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6987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2352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461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8600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090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24DE1-F18A-4EDF-A89F-D700D473B1E4}" type="datetimeFigureOut">
              <a:rPr lang="hu-HU" smtClean="0"/>
              <a:pPr/>
              <a:t>2018.01.30.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EF84-DF9B-47BD-8FD0-C76D12CC1F5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9854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angyaszov@gmail.com" TargetMode="External"/><Relationship Id="rId2" Type="http://schemas.openxmlformats.org/officeDocument/2006/relationships/hyperlink" Target="mailto:hangyakozpont@t-online.h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3900"/>
          </a:xfrm>
        </p:spPr>
        <p:txBody>
          <a:bodyPr>
            <a:normAutofit/>
          </a:bodyPr>
          <a:lstStyle/>
          <a:p>
            <a:r>
              <a:rPr lang="hu-HU" b="1" dirty="0" err="1" smtClean="0"/>
              <a:t>Introduction</a:t>
            </a:r>
            <a:r>
              <a:rPr lang="hu-HU" b="1" dirty="0" smtClean="0"/>
              <a:t> </a:t>
            </a:r>
            <a:r>
              <a:rPr lang="hu-HU" b="1" dirty="0" err="1" smtClean="0"/>
              <a:t>to</a:t>
            </a:r>
            <a:r>
              <a:rPr lang="hu-HU" b="1" dirty="0" smtClean="0"/>
              <a:t> </a:t>
            </a:r>
            <a:r>
              <a:rPr lang="hu-HU" b="1" dirty="0" err="1" smtClean="0"/>
              <a:t>debate</a:t>
            </a:r>
            <a:endParaRPr lang="en-GB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 smtClean="0"/>
              <a:t>Dr. </a:t>
            </a:r>
            <a:r>
              <a:rPr lang="hu-HU" b="1" dirty="0" smtClean="0"/>
              <a:t>Zoltán SZABÓ </a:t>
            </a:r>
            <a:r>
              <a:rPr lang="hu-HU" b="1" dirty="0" err="1" smtClean="0"/>
              <a:t>CSc</a:t>
            </a:r>
            <a:r>
              <a:rPr lang="hu-HU" dirty="0" smtClean="0"/>
              <a:t>.</a:t>
            </a:r>
          </a:p>
          <a:p>
            <a:r>
              <a:rPr lang="en-GB" dirty="0" smtClean="0"/>
              <a:t>General secretary</a:t>
            </a:r>
          </a:p>
          <a:p>
            <a:r>
              <a:rPr lang="hu-HU" dirty="0" smtClean="0"/>
              <a:t>HANGYA </a:t>
            </a:r>
            <a:r>
              <a:rPr lang="hu-HU" dirty="0" smtClean="0"/>
              <a:t>Co-op </a:t>
            </a:r>
            <a:r>
              <a:rPr lang="hu-HU" dirty="0" err="1" smtClean="0"/>
              <a:t>Association</a:t>
            </a:r>
            <a:endParaRPr lang="hu-HU" dirty="0" smtClean="0"/>
          </a:p>
          <a:p>
            <a:r>
              <a:rPr lang="hu-HU" dirty="0" err="1" smtClean="0"/>
              <a:t>Brussels</a:t>
            </a:r>
            <a:r>
              <a:rPr lang="hu-HU" dirty="0" smtClean="0"/>
              <a:t>, 01. 31. 2018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604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Tools to better position of co-operatives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Social:	self organization</a:t>
            </a:r>
          </a:p>
          <a:p>
            <a:pPr marL="0" indent="0">
              <a:buNone/>
            </a:pPr>
            <a:r>
              <a:rPr lang="en-GB" dirty="0" smtClean="0"/>
              <a:t>		trust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State/government: 	regulation</a:t>
            </a:r>
          </a:p>
          <a:p>
            <a:pPr marL="0" indent="0">
              <a:buNone/>
            </a:pPr>
            <a:r>
              <a:rPr lang="en-GB" dirty="0" smtClean="0"/>
              <a:t>				support policy based on general regulation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Level of regulation: 	national</a:t>
            </a:r>
          </a:p>
          <a:p>
            <a:pPr marL="0" indent="0">
              <a:buNone/>
            </a:pPr>
            <a:r>
              <a:rPr lang="en-GB" dirty="0" smtClean="0"/>
              <a:t>				international  (ICA, ILO,EU)</a:t>
            </a:r>
          </a:p>
        </p:txBody>
      </p:sp>
    </p:spTree>
    <p:extLst>
      <p:ext uri="{BB962C8B-B14F-4D97-AF65-F5344CB8AC3E}">
        <p14:creationId xmlns="" xmlns:p14="http://schemas.microsoft.com/office/powerpoint/2010/main" val="1569791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5414" y="1412875"/>
            <a:ext cx="10564586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28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800" b="1" i="1" dirty="0" err="1" smtClean="0">
                <a:latin typeface="Times New Roman" panose="02020603050405020304" pitchFamily="18" charset="0"/>
              </a:rPr>
              <a:t>Thank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you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for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respectful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 err="1" smtClean="0">
                <a:latin typeface="Times New Roman" panose="02020603050405020304" pitchFamily="18" charset="0"/>
              </a:rPr>
              <a:t>attention</a:t>
            </a:r>
            <a:r>
              <a:rPr lang="hu-HU" altLang="hu-HU" sz="2800" b="1" i="1" dirty="0" smtClean="0">
                <a:latin typeface="Times New Roman" panose="02020603050405020304" pitchFamily="18" charset="0"/>
              </a:rPr>
              <a:t> </a:t>
            </a:r>
            <a:r>
              <a:rPr lang="hu-HU" altLang="hu-HU" sz="2800" b="1" i="1" dirty="0">
                <a:latin typeface="Times New Roman" panose="02020603050405020304" pitchFamily="18" charset="0"/>
              </a:rPr>
              <a:t>!</a:t>
            </a:r>
          </a:p>
          <a:p>
            <a:pPr algn="ctr" eaLnBrk="1" hangingPunct="1"/>
            <a:endParaRPr lang="hu-HU" altLang="hu-HU" sz="20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dirty="0" smtClean="0">
                <a:latin typeface="Times New Roman" panose="02020603050405020304" pitchFamily="18" charset="0"/>
              </a:rPr>
              <a:t>Dr. Szabó Zoltán</a:t>
            </a:r>
          </a:p>
          <a:p>
            <a:pPr algn="ctr" eaLnBrk="1" hangingPunct="1"/>
            <a:endParaRPr lang="hu-HU" altLang="hu-HU" sz="2000" b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400" b="1" dirty="0">
                <a:latin typeface="Times New Roman" panose="02020603050405020304" pitchFamily="18" charset="0"/>
              </a:rPr>
              <a:t>HANGYA</a:t>
            </a:r>
            <a:r>
              <a:rPr lang="hu-HU" altLang="hu-HU" sz="2000" b="1" dirty="0">
                <a:latin typeface="Times New Roman" panose="02020603050405020304" pitchFamily="18" charset="0"/>
              </a:rPr>
              <a:t>  SZÖVETKEZETEK  EGYÜTTMŰKÖDÉSE</a:t>
            </a:r>
          </a:p>
          <a:p>
            <a:pPr algn="ctr" eaLnBrk="1" hangingPunct="1"/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1075 Budapest, Károly körút 5/a., Tel/fax: +36-1-413-1911;</a:t>
            </a: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					+36-1-342-5723</a:t>
            </a: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				        Mobil</a:t>
            </a:r>
            <a:r>
              <a:rPr lang="hu-HU" altLang="hu-HU" sz="2000" b="1" i="1" dirty="0" smtClean="0">
                <a:latin typeface="Times New Roman" panose="02020603050405020304" pitchFamily="18" charset="0"/>
              </a:rPr>
              <a:t>:+</a:t>
            </a:r>
            <a:r>
              <a:rPr lang="hu-HU" altLang="hu-HU" sz="2000" b="1" i="1" dirty="0">
                <a:latin typeface="Times New Roman" panose="02020603050405020304" pitchFamily="18" charset="0"/>
              </a:rPr>
              <a:t>36-20-5657-213 </a:t>
            </a: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</a:rPr>
              <a:t>		E-mail: </a:t>
            </a:r>
            <a:r>
              <a:rPr lang="hu-HU" altLang="hu-HU" sz="2000" b="1" i="1" dirty="0">
                <a:latin typeface="Times New Roman" panose="02020603050405020304" pitchFamily="18" charset="0"/>
                <a:hlinkClick r:id="rId2"/>
              </a:rPr>
              <a:t>hangyakozpont@t-online.hu</a:t>
            </a:r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i="1" dirty="0">
                <a:latin typeface="Times New Roman" panose="02020603050405020304" pitchFamily="18" charset="0"/>
                <a:hlinkClick r:id="rId3"/>
              </a:rPr>
              <a:t>hangyaszov@gmail.com</a:t>
            </a:r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hu-HU" altLang="hu-HU" sz="2000" b="1" i="1" dirty="0" err="1" smtClean="0">
                <a:latin typeface="Times New Roman" panose="02020603050405020304" pitchFamily="18" charset="0"/>
              </a:rPr>
              <a:t>Homepage:www.hangyaszov.hu</a:t>
            </a:r>
            <a:endParaRPr lang="hu-HU" altLang="hu-HU" sz="2000" b="1" i="1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sz="2000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sz="2400" dirty="0">
              <a:latin typeface="Times New Roman" panose="02020603050405020304" pitchFamily="18" charset="0"/>
            </a:endParaRPr>
          </a:p>
          <a:p>
            <a:pPr algn="ctr" eaLnBrk="1" hangingPunct="1"/>
            <a:endParaRPr lang="hu-HU" altLang="hu-HU" dirty="0"/>
          </a:p>
        </p:txBody>
      </p:sp>
      <p:pic>
        <p:nvPicPr>
          <p:cNvPr id="3" name="Picture 5" descr="HANGYA_LOGO_2010_440x4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8913"/>
            <a:ext cx="156754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308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dirty="0" smtClean="0"/>
              <a:t>Focus on inequality at the level of regions </a:t>
            </a:r>
            <a:r>
              <a:rPr lang="hu-HU" sz="2400" b="1" dirty="0" smtClean="0"/>
              <a:t>: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Western + </a:t>
            </a:r>
            <a:r>
              <a:rPr lang="en-US" sz="2000" dirty="0" err="1" smtClean="0"/>
              <a:t>EasternEurope</a:t>
            </a:r>
            <a:r>
              <a:rPr lang="en-US" sz="2000" dirty="0" smtClean="0"/>
              <a:t> (pop:510million) is still much less unequal than the US (320m)</a:t>
            </a:r>
            <a:endParaRPr lang="hu-HU" sz="2000" dirty="0" smtClean="0"/>
          </a:p>
        </p:txBody>
      </p:sp>
      <p:pic>
        <p:nvPicPr>
          <p:cNvPr id="20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1351" y="1600201"/>
            <a:ext cx="10909300" cy="4525963"/>
          </a:xfrm>
          <a:noFill/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1" y="3424239"/>
            <a:ext cx="31750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Szövegdoboz 8"/>
          <p:cNvSpPr txBox="1">
            <a:spLocks noChangeArrowheads="1"/>
          </p:cNvSpPr>
          <p:nvPr/>
        </p:nvSpPr>
        <p:spPr bwMode="auto">
          <a:xfrm>
            <a:off x="8976785" y="6381750"/>
            <a:ext cx="288078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latin typeface="Calibri" pitchFamily="34" charset="0"/>
              </a:rPr>
              <a:t>Source:</a:t>
            </a: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23501" y="6165850"/>
            <a:ext cx="105621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/>
              <a:t>Countries have become richer, but governments have become poor.</a:t>
            </a:r>
            <a:endParaRPr lang="hu-HU" sz="2800" b="1" dirty="0" smtClean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5600" y="1600201"/>
            <a:ext cx="8940800" cy="4525963"/>
          </a:xfrm>
          <a:noFill/>
        </p:spPr>
      </p:pic>
      <p:sp>
        <p:nvSpPr>
          <p:cNvPr id="4" name="Szövegdoboz 3"/>
          <p:cNvSpPr txBox="1"/>
          <p:nvPr/>
        </p:nvSpPr>
        <p:spPr>
          <a:xfrm>
            <a:off x="9300754" y="6348549"/>
            <a:ext cx="1319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</a:t>
            </a:r>
            <a:endParaRPr lang="hu-H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3501" y="6165850"/>
            <a:ext cx="105621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1538344"/>
          </a:xfrm>
        </p:spPr>
        <p:txBody>
          <a:bodyPr/>
          <a:lstStyle/>
          <a:p>
            <a:pPr algn="ctr"/>
            <a:r>
              <a:rPr lang="en-GB" b="1" dirty="0" smtClean="0"/>
              <a:t>Foreign direct investment relative to GDP</a:t>
            </a:r>
            <a:br>
              <a:rPr lang="en-GB" b="1" dirty="0" smtClean="0"/>
            </a:br>
            <a:r>
              <a:rPr lang="hu-HU" b="1" dirty="0" err="1" smtClean="0"/>
              <a:t>in</a:t>
            </a:r>
            <a:r>
              <a:rPr lang="hu-HU" b="1" dirty="0" smtClean="0"/>
              <a:t> V4 </a:t>
            </a:r>
            <a:r>
              <a:rPr lang="hu-HU" b="1" dirty="0" err="1" smtClean="0"/>
              <a:t>countries</a:t>
            </a:r>
            <a:endParaRPr lang="en-GB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" y="2248348"/>
            <a:ext cx="11948048" cy="3905026"/>
          </a:xfrm>
        </p:spPr>
      </p:pic>
      <p:sp>
        <p:nvSpPr>
          <p:cNvPr id="5" name="Szövegdoboz 4"/>
          <p:cNvSpPr txBox="1"/>
          <p:nvPr/>
        </p:nvSpPr>
        <p:spPr>
          <a:xfrm>
            <a:off x="8971878" y="6357769"/>
            <a:ext cx="3108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</a:t>
            </a:r>
            <a:r>
              <a:rPr lang="hu-HU" sz="1200" dirty="0" err="1" smtClean="0"/>
              <a:t>Bloomberg</a:t>
            </a:r>
            <a:r>
              <a:rPr lang="hu-HU" sz="1200" dirty="0" smtClean="0"/>
              <a:t>, </a:t>
            </a:r>
            <a:r>
              <a:rPr lang="hu-HU" sz="1200" dirty="0" err="1" smtClean="0"/>
              <a:t>based</a:t>
            </a:r>
            <a:r>
              <a:rPr lang="hu-HU" sz="1200" dirty="0" smtClean="0"/>
              <a:t> </a:t>
            </a:r>
            <a:r>
              <a:rPr lang="hu-HU" sz="1200" dirty="0" err="1" smtClean="0"/>
              <a:t>on</a:t>
            </a:r>
            <a:r>
              <a:rPr lang="hu-HU" sz="1200" dirty="0" smtClean="0"/>
              <a:t> Eurostat 2015</a:t>
            </a:r>
            <a:endParaRPr lang="hu-HU" sz="1200" dirty="0"/>
          </a:p>
        </p:txBody>
      </p:sp>
    </p:spTree>
    <p:extLst>
      <p:ext uri="{BB962C8B-B14F-4D97-AF65-F5344CB8AC3E}">
        <p14:creationId xmlns="" xmlns:p14="http://schemas.microsoft.com/office/powerpoint/2010/main" val="122516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Share of banking system assets held by foreign-owned </a:t>
            </a:r>
            <a:r>
              <a:rPr lang="en-GB" b="1" dirty="0" smtClean="0"/>
              <a:t>banks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V4 </a:t>
            </a:r>
            <a:r>
              <a:rPr lang="hu-HU" b="1" dirty="0" err="1" smtClean="0"/>
              <a:t>countries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" y="1904105"/>
            <a:ext cx="11717647" cy="42600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71878" y="6357769"/>
            <a:ext cx="3108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</a:t>
            </a:r>
            <a:r>
              <a:rPr lang="hu-HU" sz="1200" dirty="0" smtClean="0"/>
              <a:t>: </a:t>
            </a:r>
            <a:r>
              <a:rPr lang="hu-HU" sz="1200" dirty="0" err="1" smtClean="0"/>
              <a:t>Bloomberg</a:t>
            </a:r>
            <a:r>
              <a:rPr lang="hu-HU" sz="1200" dirty="0" smtClean="0"/>
              <a:t>, </a:t>
            </a:r>
            <a:r>
              <a:rPr lang="hu-HU" sz="1200" dirty="0" err="1" smtClean="0"/>
              <a:t>based</a:t>
            </a:r>
            <a:r>
              <a:rPr lang="hu-HU" sz="1200" dirty="0" smtClean="0"/>
              <a:t> </a:t>
            </a:r>
            <a:r>
              <a:rPr lang="hu-HU" sz="1200" dirty="0" err="1" smtClean="0"/>
              <a:t>on</a:t>
            </a:r>
            <a:r>
              <a:rPr lang="hu-HU" sz="1200" dirty="0" smtClean="0"/>
              <a:t> Eurostat 2015</a:t>
            </a:r>
            <a:endParaRPr lang="hu-HU" sz="1200" dirty="0"/>
          </a:p>
        </p:txBody>
      </p:sp>
    </p:spTree>
    <p:extLst>
      <p:ext uri="{BB962C8B-B14F-4D97-AF65-F5344CB8AC3E}">
        <p14:creationId xmlns="" xmlns:p14="http://schemas.microsoft.com/office/powerpoint/2010/main" val="34078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7" y="0"/>
            <a:ext cx="94196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749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7" y="0"/>
            <a:ext cx="94196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852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3" y="215216"/>
            <a:ext cx="10582594" cy="58951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9014908" y="5982789"/>
            <a:ext cx="28507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Public goods: by Rawls (1997) The theory of justice</a:t>
            </a:r>
          </a:p>
          <a:p>
            <a:r>
              <a:rPr lang="hu-HU" sz="1200" dirty="0" smtClean="0"/>
              <a:t>In </a:t>
            </a:r>
            <a:r>
              <a:rPr lang="hu-HU" sz="1200" dirty="0"/>
              <a:t>Szabó Z.: Közjavak, szövetkezet  Gazdálkodás 2013/3</a:t>
            </a:r>
          </a:p>
          <a:p>
            <a:endParaRPr lang="hu-HU" dirty="0"/>
          </a:p>
        </p:txBody>
      </p:sp>
      <p:sp>
        <p:nvSpPr>
          <p:cNvPr id="2" name="Balra-jobbra nyíl 1"/>
          <p:cNvSpPr/>
          <p:nvPr/>
        </p:nvSpPr>
        <p:spPr>
          <a:xfrm>
            <a:off x="4539727" y="1105349"/>
            <a:ext cx="1506071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8873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Main character of co-operatives</a:t>
            </a:r>
            <a:endParaRPr lang="en-GB" b="1" dirty="0"/>
          </a:p>
        </p:txBody>
      </p:sp>
      <p:pic>
        <p:nvPicPr>
          <p:cNvPr id="32" name="Tartalom helye 3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8344"/>
            <a:ext cx="10382025" cy="5088367"/>
          </a:xfrm>
        </p:spPr>
      </p:pic>
    </p:spTree>
    <p:extLst>
      <p:ext uri="{BB962C8B-B14F-4D97-AF65-F5344CB8AC3E}">
        <p14:creationId xmlns="" xmlns:p14="http://schemas.microsoft.com/office/powerpoint/2010/main" val="561830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137</Words>
  <Application>Microsoft Office PowerPoint</Application>
  <PresentationFormat>Egyéni</PresentationFormat>
  <Paragraphs>40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Introduction to debate</vt:lpstr>
      <vt:lpstr>Focus on inequality at the level of regions :  Western + EasternEurope (pop:510million) is still much less unequal than the US (320m)</vt:lpstr>
      <vt:lpstr>Countries have become richer, but governments have become poor.</vt:lpstr>
      <vt:lpstr>Foreign direct investment relative to GDP in V4 countries</vt:lpstr>
      <vt:lpstr>Share of banking system assets held by foreign-owned banks in V4 countries </vt:lpstr>
      <vt:lpstr>6. dia</vt:lpstr>
      <vt:lpstr>7. dia</vt:lpstr>
      <vt:lpstr>8. dia</vt:lpstr>
      <vt:lpstr>Main character of co-operatives</vt:lpstr>
      <vt:lpstr>Tools to better position of co-operatives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Korreferátum a petíció indokaihoz</dc:title>
  <dc:creator>Windows-felhasználó</dc:creator>
  <cp:lastModifiedBy>ZOLI</cp:lastModifiedBy>
  <cp:revision>22</cp:revision>
  <dcterms:created xsi:type="dcterms:W3CDTF">2017-10-13T20:27:05Z</dcterms:created>
  <dcterms:modified xsi:type="dcterms:W3CDTF">2018-01-30T22:02:44Z</dcterms:modified>
</cp:coreProperties>
</file>