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sldIdLst>
    <p:sldId id="256" r:id="rId2"/>
    <p:sldId id="257" r:id="rId3"/>
    <p:sldId id="259" r:id="rId4"/>
    <p:sldId id="268" r:id="rId5"/>
    <p:sldId id="260" r:id="rId6"/>
    <p:sldId id="262" r:id="rId7"/>
    <p:sldId id="264" r:id="rId8"/>
    <p:sldId id="265" r:id="rId9"/>
    <p:sldId id="263" r:id="rId10"/>
    <p:sldId id="266" r:id="rId11"/>
    <p:sldId id="267" r:id="rId12"/>
    <p:sldId id="269" r:id="rId13"/>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1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u-HU" smtClean="0"/>
              <a:t>Mintacím szerkesztése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65503A22-578B-4A06-8A4E-0337573318C1}" type="datetimeFigureOut">
              <a:rPr lang="hu-HU" smtClean="0"/>
              <a:t>2017. 10. 18.</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9CC2923-0186-491F-A4B7-CAF7314EC9CA}" type="slidenum">
              <a:rPr lang="hu-HU" smtClean="0"/>
              <a:t>‹#›</a:t>
            </a:fld>
            <a:endParaRPr lang="hu-H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065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65503A22-578B-4A06-8A4E-0337573318C1}" type="datetimeFigureOut">
              <a:rPr lang="hu-HU" smtClean="0"/>
              <a:t>2017. 10. 18.</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9CC2923-0186-491F-A4B7-CAF7314EC9CA}" type="slidenum">
              <a:rPr lang="hu-HU" smtClean="0"/>
              <a:t>‹#›</a:t>
            </a:fld>
            <a:endParaRPr lang="hu-HU"/>
          </a:p>
        </p:txBody>
      </p:sp>
    </p:spTree>
    <p:extLst>
      <p:ext uri="{BB962C8B-B14F-4D97-AF65-F5344CB8AC3E}">
        <p14:creationId xmlns:p14="http://schemas.microsoft.com/office/powerpoint/2010/main" val="3491940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65503A22-578B-4A06-8A4E-0337573318C1}" type="datetimeFigureOut">
              <a:rPr lang="hu-HU" smtClean="0"/>
              <a:t>2017. 10. 18.</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9CC2923-0186-491F-A4B7-CAF7314EC9CA}" type="slidenum">
              <a:rPr lang="hu-HU" smtClean="0"/>
              <a:t>‹#›</a:t>
            </a:fld>
            <a:endParaRPr lang="hu-HU"/>
          </a:p>
        </p:txBody>
      </p:sp>
    </p:spTree>
    <p:extLst>
      <p:ext uri="{BB962C8B-B14F-4D97-AF65-F5344CB8AC3E}">
        <p14:creationId xmlns:p14="http://schemas.microsoft.com/office/powerpoint/2010/main" val="356729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65503A22-578B-4A06-8A4E-0337573318C1}" type="datetimeFigureOut">
              <a:rPr lang="hu-HU" smtClean="0"/>
              <a:t>2017. 10. 18.</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9CC2923-0186-491F-A4B7-CAF7314EC9CA}" type="slidenum">
              <a:rPr lang="hu-HU" smtClean="0"/>
              <a:t>‹#›</a:t>
            </a:fld>
            <a:endParaRPr lang="hu-HU"/>
          </a:p>
        </p:txBody>
      </p:sp>
    </p:spTree>
    <p:extLst>
      <p:ext uri="{BB962C8B-B14F-4D97-AF65-F5344CB8AC3E}">
        <p14:creationId xmlns:p14="http://schemas.microsoft.com/office/powerpoint/2010/main" val="4289554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u-HU" smtClean="0"/>
              <a:t>Mintacím szerkesztése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65503A22-578B-4A06-8A4E-0337573318C1}" type="datetimeFigureOut">
              <a:rPr lang="hu-HU" smtClean="0"/>
              <a:t>2017. 10. 18.</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9CC2923-0186-491F-A4B7-CAF7314EC9CA}" type="slidenum">
              <a:rPr lang="hu-HU" smtClean="0"/>
              <a:t>‹#›</a:t>
            </a:fld>
            <a:endParaRPr lang="hu-H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326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u-HU" smtClean="0"/>
              <a:t>Mintacím szerkesztése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65503A22-578B-4A06-8A4E-0337573318C1}" type="datetimeFigureOut">
              <a:rPr lang="hu-HU" smtClean="0"/>
              <a:t>2017. 10. 18.</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39CC2923-0186-491F-A4B7-CAF7314EC9CA}" type="slidenum">
              <a:rPr lang="hu-HU" smtClean="0"/>
              <a:t>‹#›</a:t>
            </a:fld>
            <a:endParaRPr lang="hu-HU"/>
          </a:p>
        </p:txBody>
      </p:sp>
    </p:spTree>
    <p:extLst>
      <p:ext uri="{BB962C8B-B14F-4D97-AF65-F5344CB8AC3E}">
        <p14:creationId xmlns:p14="http://schemas.microsoft.com/office/powerpoint/2010/main" val="141926482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u-HU" smtClean="0"/>
              <a:t>Mintacím szerkesztése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97280" y="2582334"/>
            <a:ext cx="4937760" cy="33782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217920" y="2582334"/>
            <a:ext cx="4937760" cy="33782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65503A22-578B-4A06-8A4E-0337573318C1}" type="datetimeFigureOut">
              <a:rPr lang="hu-HU" smtClean="0"/>
              <a:t>2017. 10. 18.</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39CC2923-0186-491F-A4B7-CAF7314EC9CA}" type="slidenum">
              <a:rPr lang="hu-HU" smtClean="0"/>
              <a:t>‹#›</a:t>
            </a:fld>
            <a:endParaRPr lang="hu-HU"/>
          </a:p>
        </p:txBody>
      </p:sp>
    </p:spTree>
    <p:extLst>
      <p:ext uri="{BB962C8B-B14F-4D97-AF65-F5344CB8AC3E}">
        <p14:creationId xmlns:p14="http://schemas.microsoft.com/office/powerpoint/2010/main" val="14051356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65503A22-578B-4A06-8A4E-0337573318C1}" type="datetimeFigureOut">
              <a:rPr lang="hu-HU" smtClean="0"/>
              <a:t>2017. 10. 18.</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39CC2923-0186-491F-A4B7-CAF7314EC9CA}" type="slidenum">
              <a:rPr lang="hu-HU" smtClean="0"/>
              <a:t>‹#›</a:t>
            </a:fld>
            <a:endParaRPr lang="hu-HU"/>
          </a:p>
        </p:txBody>
      </p:sp>
    </p:spTree>
    <p:extLst>
      <p:ext uri="{BB962C8B-B14F-4D97-AF65-F5344CB8AC3E}">
        <p14:creationId xmlns:p14="http://schemas.microsoft.com/office/powerpoint/2010/main" val="124228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503A22-578B-4A06-8A4E-0337573318C1}" type="datetimeFigureOut">
              <a:rPr lang="hu-HU" smtClean="0"/>
              <a:t>2017. 10. 18.</a:t>
            </a:fld>
            <a:endParaRPr lang="hu-H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u-HU"/>
          </a:p>
        </p:txBody>
      </p:sp>
      <p:sp>
        <p:nvSpPr>
          <p:cNvPr id="9" name="Slide Number Placeholder 8"/>
          <p:cNvSpPr>
            <a:spLocks noGrp="1"/>
          </p:cNvSpPr>
          <p:nvPr>
            <p:ph type="sldNum" sz="quarter" idx="12"/>
          </p:nvPr>
        </p:nvSpPr>
        <p:spPr/>
        <p:txBody>
          <a:bodyPr/>
          <a:lstStyle/>
          <a:p>
            <a:fld id="{39CC2923-0186-491F-A4B7-CAF7314EC9CA}" type="slidenum">
              <a:rPr lang="hu-HU" smtClean="0"/>
              <a:t>‹#›</a:t>
            </a:fld>
            <a:endParaRPr lang="hu-HU"/>
          </a:p>
        </p:txBody>
      </p:sp>
    </p:spTree>
    <p:extLst>
      <p:ext uri="{BB962C8B-B14F-4D97-AF65-F5344CB8AC3E}">
        <p14:creationId xmlns:p14="http://schemas.microsoft.com/office/powerpoint/2010/main" val="3990764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u-HU" smtClean="0"/>
              <a:t>Mintacím szerkesztése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503A22-578B-4A06-8A4E-0337573318C1}" type="datetimeFigureOut">
              <a:rPr lang="hu-HU" smtClean="0"/>
              <a:t>2017. 10. 18.</a:t>
            </a:fld>
            <a:endParaRPr lang="hu-H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u-H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9CC2923-0186-491F-A4B7-CAF7314EC9CA}" type="slidenum">
              <a:rPr lang="hu-HU" smtClean="0"/>
              <a:t>‹#›</a:t>
            </a:fld>
            <a:endParaRPr lang="hu-HU"/>
          </a:p>
        </p:txBody>
      </p:sp>
    </p:spTree>
    <p:extLst>
      <p:ext uri="{BB962C8B-B14F-4D97-AF65-F5344CB8AC3E}">
        <p14:creationId xmlns:p14="http://schemas.microsoft.com/office/powerpoint/2010/main" val="356865048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hu-HU" smtClean="0"/>
              <a:t>Mintacím szerkesztése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65503A22-578B-4A06-8A4E-0337573318C1}" type="datetimeFigureOut">
              <a:rPr lang="hu-HU" smtClean="0"/>
              <a:t>2017. 10. 18.</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39CC2923-0186-491F-A4B7-CAF7314EC9CA}" type="slidenum">
              <a:rPr lang="hu-HU" smtClean="0"/>
              <a:t>‹#›</a:t>
            </a:fld>
            <a:endParaRPr lang="hu-HU"/>
          </a:p>
        </p:txBody>
      </p:sp>
    </p:spTree>
    <p:extLst>
      <p:ext uri="{BB962C8B-B14F-4D97-AF65-F5344CB8AC3E}">
        <p14:creationId xmlns:p14="http://schemas.microsoft.com/office/powerpoint/2010/main" val="322755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u-HU" smtClean="0"/>
              <a:t>Mintacím szerkesztése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503A22-578B-4A06-8A4E-0337573318C1}" type="datetimeFigureOut">
              <a:rPr lang="hu-HU" smtClean="0"/>
              <a:t>2017. 10. 18.</a:t>
            </a:fld>
            <a:endParaRPr lang="hu-H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u-H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9CC2923-0186-491F-A4B7-CAF7314EC9CA}" type="slidenum">
              <a:rPr lang="hu-HU" smtClean="0"/>
              <a:t>‹#›</a:t>
            </a:fld>
            <a:endParaRPr lang="hu-H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7973424"/>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en-US" sz="4800" b="1" dirty="0"/>
              <a:t>DRIVERS OF TRUST – SOME EXPERIENCES FROM HUNGARIAN </a:t>
            </a:r>
            <a:r>
              <a:rPr lang="en-US" sz="4800" b="1" dirty="0" smtClean="0"/>
              <a:t>AGRICULTUR</a:t>
            </a:r>
            <a:r>
              <a:rPr lang="hu-HU" sz="4800" b="1" dirty="0" smtClean="0"/>
              <a:t>AL COOPERATIVES</a:t>
            </a:r>
            <a:endParaRPr lang="hu-HU" sz="4800" dirty="0"/>
          </a:p>
        </p:txBody>
      </p:sp>
      <p:sp>
        <p:nvSpPr>
          <p:cNvPr id="3" name="Alcím 2"/>
          <p:cNvSpPr>
            <a:spLocks noGrp="1"/>
          </p:cNvSpPr>
          <p:nvPr>
            <p:ph type="subTitle" idx="1"/>
          </p:nvPr>
        </p:nvSpPr>
        <p:spPr/>
        <p:txBody>
          <a:bodyPr>
            <a:normAutofit fontScale="85000" lnSpcReduction="20000"/>
          </a:bodyPr>
          <a:lstStyle/>
          <a:p>
            <a:pPr algn="r"/>
            <a:r>
              <a:rPr lang="hu-HU" b="1" dirty="0" smtClean="0"/>
              <a:t>Dr. </a:t>
            </a:r>
            <a:r>
              <a:rPr lang="hu-HU" b="1" dirty="0" err="1" smtClean="0"/>
              <a:t>habil</a:t>
            </a:r>
            <a:r>
              <a:rPr lang="hu-HU" b="1" dirty="0" smtClean="0"/>
              <a:t>. László Vasa</a:t>
            </a:r>
          </a:p>
          <a:p>
            <a:pPr algn="r"/>
            <a:r>
              <a:rPr lang="hu-HU" b="1" dirty="0" err="1" smtClean="0"/>
              <a:t>associate</a:t>
            </a:r>
            <a:r>
              <a:rPr lang="hu-HU" b="1" dirty="0" smtClean="0"/>
              <a:t> professor, </a:t>
            </a:r>
            <a:r>
              <a:rPr lang="hu-HU" b="1" dirty="0" err="1" smtClean="0"/>
              <a:t>deputy</a:t>
            </a:r>
            <a:r>
              <a:rPr lang="hu-HU" b="1" dirty="0" smtClean="0"/>
              <a:t> </a:t>
            </a:r>
            <a:r>
              <a:rPr lang="hu-HU" b="1" dirty="0" err="1" smtClean="0"/>
              <a:t>director</a:t>
            </a:r>
            <a:endParaRPr lang="hu-HU" b="1" dirty="0" smtClean="0"/>
          </a:p>
          <a:p>
            <a:pPr algn="r"/>
            <a:r>
              <a:rPr lang="hu-HU" b="1" dirty="0" smtClean="0"/>
              <a:t>Institute for </a:t>
            </a:r>
            <a:r>
              <a:rPr lang="hu-HU" b="1" dirty="0" err="1" smtClean="0"/>
              <a:t>Foreign</a:t>
            </a:r>
            <a:r>
              <a:rPr lang="hu-HU" b="1" dirty="0" smtClean="0"/>
              <a:t> </a:t>
            </a:r>
            <a:r>
              <a:rPr lang="hu-HU" b="1" dirty="0" err="1" smtClean="0"/>
              <a:t>Affairs</a:t>
            </a:r>
            <a:r>
              <a:rPr lang="hu-HU" b="1" dirty="0" smtClean="0"/>
              <a:t> and Trade</a:t>
            </a:r>
            <a:endParaRPr lang="hu-HU" b="1" dirty="0"/>
          </a:p>
        </p:txBody>
      </p:sp>
    </p:spTree>
    <p:extLst>
      <p:ext uri="{BB962C8B-B14F-4D97-AF65-F5344CB8AC3E}">
        <p14:creationId xmlns:p14="http://schemas.microsoft.com/office/powerpoint/2010/main" val="386187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solidFill>
                  <a:schemeClr val="accent1">
                    <a:lumMod val="75000"/>
                  </a:schemeClr>
                </a:solidFill>
              </a:rPr>
              <a:t>Problems</a:t>
            </a:r>
            <a:r>
              <a:rPr lang="hu-HU" dirty="0" smtClean="0">
                <a:solidFill>
                  <a:schemeClr val="accent1">
                    <a:lumMod val="75000"/>
                  </a:schemeClr>
                </a:solidFill>
              </a:rPr>
              <a:t> in </a:t>
            </a:r>
            <a:r>
              <a:rPr lang="hu-HU" dirty="0" err="1" smtClean="0">
                <a:solidFill>
                  <a:schemeClr val="accent1">
                    <a:lumMod val="75000"/>
                  </a:schemeClr>
                </a:solidFill>
              </a:rPr>
              <a:t>behind</a:t>
            </a:r>
            <a:endParaRPr lang="hu-HU" dirty="0">
              <a:solidFill>
                <a:schemeClr val="accent1">
                  <a:lumMod val="75000"/>
                </a:schemeClr>
              </a:solidFill>
            </a:endParaRPr>
          </a:p>
        </p:txBody>
      </p:sp>
      <p:sp>
        <p:nvSpPr>
          <p:cNvPr id="3" name="Tartalom helye 2"/>
          <p:cNvSpPr>
            <a:spLocks noGrp="1"/>
          </p:cNvSpPr>
          <p:nvPr>
            <p:ph idx="1"/>
          </p:nvPr>
        </p:nvSpPr>
        <p:spPr>
          <a:xfrm>
            <a:off x="571501" y="1845734"/>
            <a:ext cx="11487149" cy="4023360"/>
          </a:xfrm>
        </p:spPr>
        <p:txBody>
          <a:bodyPr>
            <a:noAutofit/>
          </a:bodyPr>
          <a:lstStyle/>
          <a:p>
            <a:r>
              <a:rPr lang="en-GB" dirty="0" smtClean="0"/>
              <a:t>Apart from some legal regulation and macro-economic issues the main problem of the co-operation in Hungary is the lack of trust and the low level of social capital</a:t>
            </a:r>
            <a:r>
              <a:rPr lang="hu-HU" dirty="0" smtClean="0"/>
              <a:t>.</a:t>
            </a:r>
            <a:endParaRPr lang="en-GB" dirty="0" smtClean="0"/>
          </a:p>
          <a:p>
            <a:r>
              <a:rPr lang="en-GB" dirty="0" smtClean="0"/>
              <a:t>A number international (</a:t>
            </a:r>
            <a:r>
              <a:rPr lang="en-GB" dirty="0" err="1" smtClean="0"/>
              <a:t>Wiesinger</a:t>
            </a:r>
            <a:r>
              <a:rPr lang="en-GB" dirty="0" smtClean="0"/>
              <a:t> et</a:t>
            </a:r>
            <a:r>
              <a:rPr lang="hu-HU" dirty="0" smtClean="0"/>
              <a:t> </a:t>
            </a:r>
            <a:r>
              <a:rPr lang="en-GB" dirty="0" smtClean="0"/>
              <a:t>al, 2008) and Hungarian researches (</a:t>
            </a:r>
            <a:r>
              <a:rPr lang="en-GB" dirty="0" err="1" smtClean="0"/>
              <a:t>Barta</a:t>
            </a:r>
            <a:r>
              <a:rPr lang="en-GB" dirty="0" smtClean="0"/>
              <a:t> et al., 2010; </a:t>
            </a:r>
            <a:r>
              <a:rPr lang="en-GB" dirty="0" err="1" smtClean="0"/>
              <a:t>Kapronczai</a:t>
            </a:r>
            <a:r>
              <a:rPr lang="en-GB" dirty="0" smtClean="0"/>
              <a:t> et al., 2005, Szabó and </a:t>
            </a:r>
            <a:r>
              <a:rPr lang="en-GB" dirty="0" err="1" smtClean="0"/>
              <a:t>Barta</a:t>
            </a:r>
            <a:r>
              <a:rPr lang="en-GB" dirty="0" smtClean="0"/>
              <a:t>, 2014 etc.) showed that the willingness to cooperate is very low in Hungarian agriculture. </a:t>
            </a:r>
          </a:p>
          <a:p>
            <a:pPr lvl="1"/>
            <a:r>
              <a:rPr lang="en-GB" dirty="0" smtClean="0"/>
              <a:t>In some cases </a:t>
            </a:r>
            <a:r>
              <a:rPr lang="en-GB" dirty="0" err="1" smtClean="0"/>
              <a:t>govt</a:t>
            </a:r>
            <a:r>
              <a:rPr lang="en-GB" dirty="0" smtClean="0"/>
              <a:t> support measures like purchasing machinery were counterproductive since crop farmers were not </a:t>
            </a:r>
            <a:r>
              <a:rPr lang="hu-HU" dirty="0" err="1" smtClean="0"/>
              <a:t>motivated</a:t>
            </a:r>
            <a:r>
              <a:rPr lang="hu-HU" dirty="0" smtClean="0"/>
              <a:t> </a:t>
            </a:r>
            <a:r>
              <a:rPr lang="en-GB" dirty="0" smtClean="0"/>
              <a:t>to co-operate because they could get access to all machines they needed. However farmers invested heavily into machines therefore they got less capital to invest in more value added activities.</a:t>
            </a:r>
          </a:p>
          <a:p>
            <a:r>
              <a:rPr lang="en-GB" dirty="0" smtClean="0"/>
              <a:t>One of the obstacles of practical co-operation in Hungary is that in agriculture everybody knows the “secret” and does not like to accept somebody else’s decision</a:t>
            </a:r>
            <a:r>
              <a:rPr lang="hu-HU" dirty="0" smtClean="0"/>
              <a:t>.</a:t>
            </a:r>
            <a:endParaRPr lang="en-GB" dirty="0" smtClean="0"/>
          </a:p>
          <a:p>
            <a:r>
              <a:rPr lang="hu-HU" dirty="0"/>
              <a:t>I</a:t>
            </a:r>
            <a:r>
              <a:rPr lang="en-GB" dirty="0" smtClean="0"/>
              <a:t>n some cases bigger farmers are not willing to co-operate with small ones, but it mostly depends on the charisma of the founders/leaders of the co-operative to be able to handle this phenomenon (trust issues)</a:t>
            </a:r>
            <a:r>
              <a:rPr lang="hu-HU" dirty="0" smtClean="0"/>
              <a:t>.</a:t>
            </a:r>
            <a:endParaRPr lang="en-GB" dirty="0" smtClean="0"/>
          </a:p>
          <a:p>
            <a:r>
              <a:rPr lang="en-GB" dirty="0" smtClean="0"/>
              <a:t>Co-ops have very limited ownership in processing industry due to lack of capital and vertical strategy thinking</a:t>
            </a:r>
            <a:r>
              <a:rPr lang="hu-HU" dirty="0" smtClean="0"/>
              <a:t>.</a:t>
            </a:r>
            <a:endParaRPr lang="en-GB" dirty="0"/>
          </a:p>
        </p:txBody>
      </p:sp>
    </p:spTree>
    <p:extLst>
      <p:ext uri="{BB962C8B-B14F-4D97-AF65-F5344CB8AC3E}">
        <p14:creationId xmlns:p14="http://schemas.microsoft.com/office/powerpoint/2010/main" val="2959740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solidFill>
                  <a:schemeClr val="accent1">
                    <a:lumMod val="75000"/>
                  </a:schemeClr>
                </a:solidFill>
              </a:rPr>
              <a:t>Conclusions</a:t>
            </a:r>
            <a:endParaRPr lang="hu-HU" dirty="0">
              <a:solidFill>
                <a:schemeClr val="accent1">
                  <a:lumMod val="75000"/>
                </a:schemeClr>
              </a:solidFill>
            </a:endParaRPr>
          </a:p>
        </p:txBody>
      </p:sp>
      <p:sp>
        <p:nvSpPr>
          <p:cNvPr id="3" name="Tartalom helye 2"/>
          <p:cNvSpPr>
            <a:spLocks noGrp="1"/>
          </p:cNvSpPr>
          <p:nvPr>
            <p:ph idx="1"/>
          </p:nvPr>
        </p:nvSpPr>
        <p:spPr/>
        <p:txBody>
          <a:bodyPr>
            <a:normAutofit/>
          </a:bodyPr>
          <a:lstStyle/>
          <a:p>
            <a:r>
              <a:rPr lang="en-GB" dirty="0"/>
              <a:t>The biggest obstacle to co-operation is in the attitude of the farmers: they do not like to depend on anybody else and/or they do not like to commit themselves. </a:t>
            </a:r>
            <a:endParaRPr lang="hu-HU" dirty="0" smtClean="0"/>
          </a:p>
          <a:p>
            <a:r>
              <a:rPr lang="en-GB" dirty="0"/>
              <a:t>Huge lack of information is also a big barrier: farmers do not know their possibilities and have not got enough information on the different forms of cooperation. </a:t>
            </a:r>
            <a:endParaRPr lang="hu-HU" dirty="0" smtClean="0"/>
          </a:p>
          <a:p>
            <a:r>
              <a:rPr lang="en-GB" dirty="0"/>
              <a:t>A lot of producers take up opportunities offered by informal </a:t>
            </a:r>
            <a:r>
              <a:rPr lang="en-GB" dirty="0" smtClean="0"/>
              <a:t>co-operation</a:t>
            </a:r>
            <a:r>
              <a:rPr lang="hu-HU" dirty="0" smtClean="0"/>
              <a:t> (</a:t>
            </a:r>
            <a:r>
              <a:rPr lang="hu-HU" dirty="0" err="1" smtClean="0"/>
              <a:t>especially</a:t>
            </a:r>
            <a:r>
              <a:rPr lang="hu-HU" dirty="0" smtClean="0"/>
              <a:t> in </a:t>
            </a:r>
            <a:r>
              <a:rPr lang="hu-HU" dirty="0" err="1" smtClean="0"/>
              <a:t>case</a:t>
            </a:r>
            <a:r>
              <a:rPr lang="hu-HU" dirty="0" smtClean="0"/>
              <a:t> of </a:t>
            </a:r>
            <a:r>
              <a:rPr lang="hu-HU" dirty="0" err="1" smtClean="0"/>
              <a:t>technical</a:t>
            </a:r>
            <a:r>
              <a:rPr lang="hu-HU" dirty="0" smtClean="0"/>
              <a:t> </a:t>
            </a:r>
            <a:r>
              <a:rPr lang="hu-HU" dirty="0" err="1" smtClean="0"/>
              <a:t>resources</a:t>
            </a:r>
            <a:r>
              <a:rPr lang="hu-HU" dirty="0" smtClean="0"/>
              <a:t>)</a:t>
            </a:r>
          </a:p>
          <a:p>
            <a:r>
              <a:rPr lang="en-GB" dirty="0"/>
              <a:t>EU and/or governmental supports cannot solve all of the problems of agricultural co-operation in Hungary; hence further policy actions influencing macro-level factors are needed in order to demolish mental </a:t>
            </a:r>
            <a:r>
              <a:rPr lang="en-GB" dirty="0" smtClean="0"/>
              <a:t>barriers</a:t>
            </a:r>
            <a:endParaRPr lang="hu-HU" dirty="0" smtClean="0"/>
          </a:p>
          <a:p>
            <a:r>
              <a:rPr lang="en-GB" dirty="0"/>
              <a:t>Willingness to cooperate and trust should be improved </a:t>
            </a:r>
            <a:endParaRPr lang="hu-HU" dirty="0"/>
          </a:p>
        </p:txBody>
      </p:sp>
    </p:spTree>
    <p:extLst>
      <p:ext uri="{BB962C8B-B14F-4D97-AF65-F5344CB8AC3E}">
        <p14:creationId xmlns:p14="http://schemas.microsoft.com/office/powerpoint/2010/main" val="3418358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7200" dirty="0" err="1" smtClean="0">
                <a:solidFill>
                  <a:schemeClr val="accent1">
                    <a:lumMod val="75000"/>
                  </a:schemeClr>
                </a:solidFill>
              </a:rPr>
              <a:t>Thank</a:t>
            </a:r>
            <a:r>
              <a:rPr lang="hu-HU" sz="7200" dirty="0" smtClean="0">
                <a:solidFill>
                  <a:schemeClr val="accent1">
                    <a:lumMod val="75000"/>
                  </a:schemeClr>
                </a:solidFill>
              </a:rPr>
              <a:t> </a:t>
            </a:r>
            <a:r>
              <a:rPr lang="hu-HU" sz="7200" dirty="0" err="1" smtClean="0">
                <a:solidFill>
                  <a:schemeClr val="accent1">
                    <a:lumMod val="75000"/>
                  </a:schemeClr>
                </a:solidFill>
              </a:rPr>
              <a:t>you</a:t>
            </a:r>
            <a:r>
              <a:rPr lang="hu-HU" sz="7200" dirty="0" smtClean="0">
                <a:solidFill>
                  <a:schemeClr val="accent1">
                    <a:lumMod val="75000"/>
                  </a:schemeClr>
                </a:solidFill>
              </a:rPr>
              <a:t> for </a:t>
            </a:r>
            <a:r>
              <a:rPr lang="hu-HU" sz="7200" dirty="0" err="1" smtClean="0">
                <a:solidFill>
                  <a:schemeClr val="accent1">
                    <a:lumMod val="75000"/>
                  </a:schemeClr>
                </a:solidFill>
              </a:rPr>
              <a:t>your</a:t>
            </a:r>
            <a:r>
              <a:rPr lang="hu-HU" sz="7200" dirty="0" smtClean="0">
                <a:solidFill>
                  <a:schemeClr val="accent1">
                    <a:lumMod val="75000"/>
                  </a:schemeClr>
                </a:solidFill>
              </a:rPr>
              <a:t> </a:t>
            </a:r>
            <a:r>
              <a:rPr lang="hu-HU" sz="7200" dirty="0" err="1" smtClean="0">
                <a:solidFill>
                  <a:schemeClr val="accent1">
                    <a:lumMod val="75000"/>
                  </a:schemeClr>
                </a:solidFill>
              </a:rPr>
              <a:t>attention</a:t>
            </a:r>
            <a:r>
              <a:rPr lang="hu-HU" sz="7200" dirty="0" smtClean="0">
                <a:solidFill>
                  <a:schemeClr val="accent1">
                    <a:lumMod val="75000"/>
                  </a:schemeClr>
                </a:solidFill>
              </a:rPr>
              <a:t>!</a:t>
            </a:r>
            <a:endParaRPr lang="hu-HU" sz="7200" dirty="0">
              <a:solidFill>
                <a:schemeClr val="accent1">
                  <a:lumMod val="75000"/>
                </a:schemeClr>
              </a:solidFill>
            </a:endParaRPr>
          </a:p>
        </p:txBody>
      </p:sp>
      <p:sp>
        <p:nvSpPr>
          <p:cNvPr id="3" name="Szöveg helye 2"/>
          <p:cNvSpPr>
            <a:spLocks noGrp="1"/>
          </p:cNvSpPr>
          <p:nvPr>
            <p:ph type="body" idx="1"/>
          </p:nvPr>
        </p:nvSpPr>
        <p:spPr/>
        <p:txBody>
          <a:bodyPr/>
          <a:lstStyle/>
          <a:p>
            <a:r>
              <a:rPr lang="hu-HU" dirty="0" err="1" smtClean="0"/>
              <a:t>Laszlo.vasa</a:t>
            </a:r>
            <a:r>
              <a:rPr lang="hu-HU" dirty="0" smtClean="0"/>
              <a:t>@</a:t>
            </a:r>
            <a:r>
              <a:rPr lang="hu-HU" dirty="0" err="1" smtClean="0"/>
              <a:t>ifat.hu</a:t>
            </a:r>
            <a:endParaRPr lang="hu-HU" dirty="0"/>
          </a:p>
        </p:txBody>
      </p:sp>
    </p:spTree>
    <p:extLst>
      <p:ext uri="{BB962C8B-B14F-4D97-AF65-F5344CB8AC3E}">
        <p14:creationId xmlns:p14="http://schemas.microsoft.com/office/powerpoint/2010/main" val="1899601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97280" y="272315"/>
            <a:ext cx="10058400" cy="1450757"/>
          </a:xfrm>
        </p:spPr>
        <p:txBody>
          <a:bodyPr>
            <a:normAutofit/>
          </a:bodyPr>
          <a:lstStyle/>
          <a:p>
            <a:r>
              <a:rPr lang="hu-HU" sz="4400" dirty="0" err="1" smtClean="0">
                <a:solidFill>
                  <a:schemeClr val="accent1">
                    <a:lumMod val="75000"/>
                  </a:schemeClr>
                </a:solidFill>
              </a:rPr>
              <a:t>Context</a:t>
            </a:r>
            <a:r>
              <a:rPr lang="hu-HU" sz="4400" dirty="0" smtClean="0">
                <a:solidFill>
                  <a:schemeClr val="accent1">
                    <a:lumMod val="75000"/>
                  </a:schemeClr>
                </a:solidFill>
              </a:rPr>
              <a:t> of </a:t>
            </a:r>
            <a:r>
              <a:rPr lang="hu-HU" sz="4400" dirty="0" err="1" smtClean="0">
                <a:solidFill>
                  <a:schemeClr val="accent1">
                    <a:lumMod val="75000"/>
                  </a:schemeClr>
                </a:solidFill>
              </a:rPr>
              <a:t>the</a:t>
            </a:r>
            <a:r>
              <a:rPr lang="hu-HU" sz="4400" dirty="0" smtClean="0">
                <a:solidFill>
                  <a:schemeClr val="accent1">
                    <a:lumMod val="75000"/>
                  </a:schemeClr>
                </a:solidFill>
              </a:rPr>
              <a:t> </a:t>
            </a:r>
            <a:r>
              <a:rPr lang="hu-HU" sz="4400" dirty="0" err="1" smtClean="0">
                <a:solidFill>
                  <a:schemeClr val="accent1">
                    <a:lumMod val="75000"/>
                  </a:schemeClr>
                </a:solidFill>
              </a:rPr>
              <a:t>topic</a:t>
            </a:r>
            <a:endParaRPr lang="hu-HU" sz="4400" dirty="0">
              <a:solidFill>
                <a:schemeClr val="accent1">
                  <a:lumMod val="75000"/>
                </a:schemeClr>
              </a:solidFill>
            </a:endParaRPr>
          </a:p>
        </p:txBody>
      </p:sp>
      <p:sp>
        <p:nvSpPr>
          <p:cNvPr id="3" name="Tartalom helye 2"/>
          <p:cNvSpPr>
            <a:spLocks noGrp="1"/>
          </p:cNvSpPr>
          <p:nvPr>
            <p:ph idx="1"/>
          </p:nvPr>
        </p:nvSpPr>
        <p:spPr/>
        <p:txBody>
          <a:bodyPr>
            <a:noAutofit/>
          </a:bodyPr>
          <a:lstStyle/>
          <a:p>
            <a:r>
              <a:rPr lang="en-GB" sz="2200" dirty="0" smtClean="0"/>
              <a:t>According to a European Research Project (“Support for Farmers’ Cooperatives” 2011-2012) agricultural co-operation is underdeveloped in most of the 27 member countries</a:t>
            </a:r>
          </a:p>
          <a:p>
            <a:r>
              <a:rPr lang="en-GB" sz="2200" dirty="0" smtClean="0"/>
              <a:t>Partnership of farmers might have a major role in improving the profitability of farms and reducing the costs of production.</a:t>
            </a:r>
          </a:p>
          <a:p>
            <a:r>
              <a:rPr lang="en-GB" sz="2200" dirty="0" smtClean="0"/>
              <a:t>Cooperation of farmers in the agriculture of countries with structural and efficiency problems can be especially important</a:t>
            </a:r>
          </a:p>
          <a:p>
            <a:r>
              <a:rPr lang="en-GB" sz="2200" dirty="0" smtClean="0"/>
              <a:t>Evidences from literature and practice – coops can work well</a:t>
            </a:r>
          </a:p>
          <a:p>
            <a:r>
              <a:rPr lang="en-GB" sz="2200" dirty="0" smtClean="0"/>
              <a:t>What factors that have fundamental role in trust development between </a:t>
            </a:r>
            <a:r>
              <a:rPr lang="en-GB" sz="2200" dirty="0" err="1" smtClean="0"/>
              <a:t>fieldcrop</a:t>
            </a:r>
            <a:r>
              <a:rPr lang="en-GB" sz="2200" dirty="0" smtClean="0"/>
              <a:t> farmers?</a:t>
            </a:r>
          </a:p>
          <a:p>
            <a:r>
              <a:rPr lang="en-GB" sz="2200" dirty="0" smtClean="0"/>
              <a:t>Researching the phenomenon of trust has been used widely in sociology, anthropology, law but relatively new in the agricultural economics</a:t>
            </a:r>
          </a:p>
          <a:p>
            <a:endParaRPr lang="en-GB" sz="2200" dirty="0"/>
          </a:p>
        </p:txBody>
      </p:sp>
    </p:spTree>
    <p:extLst>
      <p:ext uri="{BB962C8B-B14F-4D97-AF65-F5344CB8AC3E}">
        <p14:creationId xmlns:p14="http://schemas.microsoft.com/office/powerpoint/2010/main" val="3673030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199" y="698444"/>
            <a:ext cx="10515600" cy="1042228"/>
          </a:xfrm>
        </p:spPr>
        <p:txBody>
          <a:bodyPr/>
          <a:lstStyle/>
          <a:p>
            <a:r>
              <a:rPr lang="hu-HU" dirty="0" err="1" smtClean="0">
                <a:solidFill>
                  <a:schemeClr val="accent1">
                    <a:lumMod val="75000"/>
                  </a:schemeClr>
                </a:solidFill>
              </a:rPr>
              <a:t>Trust</a:t>
            </a:r>
            <a:r>
              <a:rPr lang="hu-HU" dirty="0" smtClean="0">
                <a:solidFill>
                  <a:schemeClr val="accent1">
                    <a:lumMod val="75000"/>
                  </a:schemeClr>
                </a:solidFill>
              </a:rPr>
              <a:t> – </a:t>
            </a:r>
            <a:r>
              <a:rPr lang="hu-HU" dirty="0" err="1" smtClean="0">
                <a:solidFill>
                  <a:schemeClr val="accent1">
                    <a:lumMod val="75000"/>
                  </a:schemeClr>
                </a:solidFill>
              </a:rPr>
              <a:t>theoretical</a:t>
            </a:r>
            <a:r>
              <a:rPr lang="hu-HU" dirty="0" smtClean="0">
                <a:solidFill>
                  <a:schemeClr val="accent1">
                    <a:lumMod val="75000"/>
                  </a:schemeClr>
                </a:solidFill>
              </a:rPr>
              <a:t> </a:t>
            </a:r>
            <a:r>
              <a:rPr lang="hu-HU" dirty="0" err="1" smtClean="0">
                <a:solidFill>
                  <a:schemeClr val="accent1">
                    <a:lumMod val="75000"/>
                  </a:schemeClr>
                </a:solidFill>
              </a:rPr>
              <a:t>approaches</a:t>
            </a:r>
            <a:endParaRPr lang="hu-HU" dirty="0">
              <a:solidFill>
                <a:schemeClr val="accent1">
                  <a:lumMod val="75000"/>
                </a:schemeClr>
              </a:solidFill>
            </a:endParaRPr>
          </a:p>
        </p:txBody>
      </p:sp>
      <p:sp>
        <p:nvSpPr>
          <p:cNvPr id="3" name="Tartalom helye 2"/>
          <p:cNvSpPr>
            <a:spLocks noGrp="1"/>
          </p:cNvSpPr>
          <p:nvPr>
            <p:ph idx="1"/>
          </p:nvPr>
        </p:nvSpPr>
        <p:spPr>
          <a:xfrm>
            <a:off x="838199" y="1897826"/>
            <a:ext cx="11049001" cy="4460115"/>
          </a:xfrm>
        </p:spPr>
        <p:txBody>
          <a:bodyPr>
            <a:normAutofit/>
          </a:bodyPr>
          <a:lstStyle/>
          <a:p>
            <a:r>
              <a:rPr lang="en-GB" sz="2400" dirty="0" smtClean="0"/>
              <a:t>McAllister (1995)</a:t>
            </a:r>
          </a:p>
          <a:p>
            <a:pPr lvl="1"/>
            <a:r>
              <a:rPr lang="en-GB" sz="2200" dirty="0" smtClean="0"/>
              <a:t>Affective: subjective and emotional bonded,</a:t>
            </a:r>
          </a:p>
          <a:p>
            <a:pPr lvl="1"/>
            <a:r>
              <a:rPr lang="en-GB" sz="2200" dirty="0" smtClean="0"/>
              <a:t>Cognitive: based on rational calculations and empirical evidence</a:t>
            </a:r>
          </a:p>
          <a:p>
            <a:r>
              <a:rPr lang="en-GB" sz="2400" dirty="0" smtClean="0"/>
              <a:t>Hansen et al. (2002) develop these categories further, using a process based approach</a:t>
            </a:r>
          </a:p>
          <a:p>
            <a:pPr lvl="1"/>
            <a:r>
              <a:rPr lang="en-GB" sz="2200" dirty="0" smtClean="0"/>
              <a:t>among members</a:t>
            </a:r>
          </a:p>
          <a:p>
            <a:pPr lvl="1"/>
            <a:r>
              <a:rPr lang="en-GB" sz="2200" dirty="0" smtClean="0"/>
              <a:t>between members and the management</a:t>
            </a:r>
          </a:p>
          <a:p>
            <a:r>
              <a:rPr lang="en-GB" sz="2400" dirty="0" smtClean="0"/>
              <a:t>Wilson (2000) classifies different trust hierarchies</a:t>
            </a:r>
          </a:p>
          <a:p>
            <a:pPr lvl="1"/>
            <a:r>
              <a:rPr lang="en-GB" sz="2200" dirty="0" smtClean="0"/>
              <a:t>changing types of trust in business relationships (trust mix) over time</a:t>
            </a:r>
          </a:p>
          <a:p>
            <a:pPr lvl="1"/>
            <a:r>
              <a:rPr lang="en-GB" sz="2200" dirty="0" smtClean="0"/>
              <a:t>trust can reduce transaction costs and create additional (time) resource and flexibility for the management</a:t>
            </a:r>
          </a:p>
        </p:txBody>
      </p:sp>
    </p:spTree>
    <p:extLst>
      <p:ext uri="{BB962C8B-B14F-4D97-AF65-F5344CB8AC3E}">
        <p14:creationId xmlns:p14="http://schemas.microsoft.com/office/powerpoint/2010/main" val="1374781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solidFill>
                  <a:schemeClr val="accent1">
                    <a:lumMod val="75000"/>
                  </a:schemeClr>
                </a:solidFill>
              </a:rPr>
              <a:t>Trust</a:t>
            </a:r>
            <a:r>
              <a:rPr lang="hu-HU" dirty="0">
                <a:solidFill>
                  <a:schemeClr val="accent1">
                    <a:lumMod val="75000"/>
                  </a:schemeClr>
                </a:solidFill>
              </a:rPr>
              <a:t> – </a:t>
            </a:r>
            <a:r>
              <a:rPr lang="hu-HU" dirty="0" err="1">
                <a:solidFill>
                  <a:schemeClr val="accent1">
                    <a:lumMod val="75000"/>
                  </a:schemeClr>
                </a:solidFill>
              </a:rPr>
              <a:t>theoretical</a:t>
            </a:r>
            <a:r>
              <a:rPr lang="hu-HU" dirty="0">
                <a:solidFill>
                  <a:schemeClr val="accent1">
                    <a:lumMod val="75000"/>
                  </a:schemeClr>
                </a:solidFill>
              </a:rPr>
              <a:t> </a:t>
            </a:r>
            <a:r>
              <a:rPr lang="hu-HU" dirty="0" err="1">
                <a:solidFill>
                  <a:schemeClr val="accent1">
                    <a:lumMod val="75000"/>
                  </a:schemeClr>
                </a:solidFill>
              </a:rPr>
              <a:t>approaches</a:t>
            </a:r>
            <a:endParaRPr lang="hu-HU" dirty="0">
              <a:solidFill>
                <a:schemeClr val="accent1">
                  <a:lumMod val="75000"/>
                </a:schemeClr>
              </a:solidFill>
            </a:endParaRPr>
          </a:p>
        </p:txBody>
      </p:sp>
      <p:sp>
        <p:nvSpPr>
          <p:cNvPr id="3" name="Tartalom helye 2"/>
          <p:cNvSpPr>
            <a:spLocks noGrp="1"/>
          </p:cNvSpPr>
          <p:nvPr>
            <p:ph idx="1"/>
          </p:nvPr>
        </p:nvSpPr>
        <p:spPr/>
        <p:txBody>
          <a:bodyPr>
            <a:normAutofit/>
          </a:bodyPr>
          <a:lstStyle/>
          <a:p>
            <a:r>
              <a:rPr lang="en-US" sz="2400" dirty="0"/>
              <a:t>Sodano </a:t>
            </a:r>
            <a:r>
              <a:rPr lang="hu-HU" sz="2400" dirty="0"/>
              <a:t>(2002) </a:t>
            </a:r>
            <a:r>
              <a:rPr lang="en-US" sz="2400" dirty="0"/>
              <a:t>states “…that trust is essential to guarantee the success of cooperative relationship.”</a:t>
            </a:r>
            <a:endParaRPr lang="hu-HU" sz="2400" dirty="0"/>
          </a:p>
          <a:p>
            <a:pPr lvl="1"/>
            <a:r>
              <a:rPr lang="en-US" sz="2200" dirty="0"/>
              <a:t>Trust as a form of social organization (impersonal trust), and</a:t>
            </a:r>
            <a:endParaRPr lang="hu-HU" sz="2200" dirty="0"/>
          </a:p>
          <a:p>
            <a:pPr lvl="1"/>
            <a:r>
              <a:rPr lang="en-US" sz="2200" dirty="0"/>
              <a:t>Trust as an exchange coordinating means or governance structure (interpersonal trust).</a:t>
            </a:r>
            <a:endParaRPr lang="hu-HU" sz="2200" dirty="0"/>
          </a:p>
          <a:p>
            <a:r>
              <a:rPr lang="en-US" sz="2400" dirty="0"/>
              <a:t>To realize the importance of trust and social capital to co-operatives is to some extent to return to the roots of co-operation (Fairbairn, 2008: 207)</a:t>
            </a:r>
            <a:endParaRPr lang="hu-HU" sz="2400" dirty="0"/>
          </a:p>
          <a:p>
            <a:r>
              <a:rPr lang="en-US" sz="2400" dirty="0" err="1"/>
              <a:t>Török</a:t>
            </a:r>
            <a:r>
              <a:rPr lang="en-US" sz="2400" dirty="0"/>
              <a:t> and </a:t>
            </a:r>
            <a:r>
              <a:rPr lang="en-US" sz="2400" dirty="0" err="1"/>
              <a:t>Hanf</a:t>
            </a:r>
            <a:r>
              <a:rPr lang="en-US" sz="2400" dirty="0"/>
              <a:t> (2009)</a:t>
            </a:r>
            <a:r>
              <a:rPr lang="hu-HU" sz="2400" dirty="0"/>
              <a:t>:</a:t>
            </a:r>
            <a:r>
              <a:rPr lang="en-US" sz="2400" dirty="0"/>
              <a:t> “trust plays an important role for farmers to join a marketing cooperative in transition countries” </a:t>
            </a:r>
            <a:endParaRPr lang="hu-HU" sz="2400" dirty="0"/>
          </a:p>
          <a:p>
            <a:endParaRPr lang="hu-HU" sz="2400" dirty="0"/>
          </a:p>
        </p:txBody>
      </p:sp>
    </p:spTree>
    <p:extLst>
      <p:ext uri="{BB962C8B-B14F-4D97-AF65-F5344CB8AC3E}">
        <p14:creationId xmlns:p14="http://schemas.microsoft.com/office/powerpoint/2010/main" val="182137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solidFill>
                  <a:schemeClr val="accent1">
                    <a:lumMod val="75000"/>
                  </a:schemeClr>
                </a:solidFill>
              </a:rPr>
              <a:t>Problem</a:t>
            </a:r>
            <a:r>
              <a:rPr lang="hu-HU" dirty="0" smtClean="0">
                <a:solidFill>
                  <a:schemeClr val="accent1">
                    <a:lumMod val="75000"/>
                  </a:schemeClr>
                </a:solidFill>
              </a:rPr>
              <a:t> </a:t>
            </a:r>
            <a:r>
              <a:rPr lang="hu-HU" dirty="0" err="1" smtClean="0">
                <a:solidFill>
                  <a:schemeClr val="accent1">
                    <a:lumMod val="75000"/>
                  </a:schemeClr>
                </a:solidFill>
              </a:rPr>
              <a:t>setting</a:t>
            </a:r>
            <a:r>
              <a:rPr lang="hu-HU" dirty="0" smtClean="0">
                <a:solidFill>
                  <a:schemeClr val="accent1">
                    <a:lumMod val="75000"/>
                  </a:schemeClr>
                </a:solidFill>
              </a:rPr>
              <a:t> - HU</a:t>
            </a:r>
            <a:endParaRPr lang="hu-HU" dirty="0">
              <a:solidFill>
                <a:schemeClr val="accent1">
                  <a:lumMod val="75000"/>
                </a:schemeClr>
              </a:solidFill>
            </a:endParaRPr>
          </a:p>
        </p:txBody>
      </p:sp>
      <p:sp>
        <p:nvSpPr>
          <p:cNvPr id="3" name="Tartalom helye 2"/>
          <p:cNvSpPr>
            <a:spLocks noGrp="1"/>
          </p:cNvSpPr>
          <p:nvPr>
            <p:ph idx="1"/>
          </p:nvPr>
        </p:nvSpPr>
        <p:spPr>
          <a:xfrm>
            <a:off x="1097280" y="1845734"/>
            <a:ext cx="10804208" cy="4023360"/>
          </a:xfrm>
        </p:spPr>
        <p:txBody>
          <a:bodyPr>
            <a:noAutofit/>
          </a:bodyPr>
          <a:lstStyle/>
          <a:p>
            <a:r>
              <a:rPr lang="en-GB" sz="2200" dirty="0" smtClean="0"/>
              <a:t>Apart from the traditional economic advantages, co-operatives in Central Europe have additional, often non-economic advantages as well: for example they can contribute to rural development and secure jobs (by multifunctional agriculture, rural tourism, employment by the co-operative etc.)</a:t>
            </a:r>
          </a:p>
          <a:p>
            <a:r>
              <a:rPr lang="hu-HU" sz="2200" dirty="0"/>
              <a:t>M</a:t>
            </a:r>
            <a:r>
              <a:rPr lang="en-GB" sz="2200" dirty="0" err="1" smtClean="0"/>
              <a:t>arketing</a:t>
            </a:r>
            <a:r>
              <a:rPr lang="en-GB" sz="2200" dirty="0" smtClean="0"/>
              <a:t> co-operatives in agriculture of transition countries may solve many problems of transaction related problems via horizontal and/or vertical coordination – theoretically</a:t>
            </a:r>
          </a:p>
          <a:p>
            <a:r>
              <a:rPr lang="en-GB" sz="2200" dirty="0" smtClean="0"/>
              <a:t>However, the </a:t>
            </a:r>
            <a:r>
              <a:rPr kumimoji="0" lang="en-GB" altLang="hu-HU" sz="22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number of co-operatives is still limited in transition countries like Hungary</a:t>
            </a:r>
            <a:r>
              <a:rPr lang="en-GB" altLang="hu-HU" sz="2200" dirty="0" smtClean="0"/>
              <a:t> – why?</a:t>
            </a:r>
          </a:p>
          <a:p>
            <a:r>
              <a:rPr lang="en-GB" sz="2200" dirty="0" smtClean="0"/>
              <a:t>One possible explanation is the lack of trust and willingness to co-operate among producers, as well as between farmers and their business partners</a:t>
            </a:r>
          </a:p>
          <a:p>
            <a:r>
              <a:rPr lang="hu-HU" sz="2200" dirty="0"/>
              <a:t>M</a:t>
            </a:r>
            <a:r>
              <a:rPr lang="en-GB" sz="2200" dirty="0" err="1" smtClean="0"/>
              <a:t>ost</a:t>
            </a:r>
            <a:r>
              <a:rPr lang="en-GB" sz="2200" dirty="0" smtClean="0"/>
              <a:t> important causes to join a co-operative: quantity, the existence of contract, flexibility and trust</a:t>
            </a:r>
          </a:p>
          <a:p>
            <a:endParaRPr kumimoji="0" lang="en-GB" altLang="hu-HU" sz="2200" b="0" i="0" u="none" strike="noStrike" cap="none" normalizeH="0" baseline="0" dirty="0" smtClean="0">
              <a:ln>
                <a:noFill/>
              </a:ln>
              <a:solidFill>
                <a:schemeClr val="tx1"/>
              </a:solidFill>
              <a:effectLst/>
            </a:endParaRPr>
          </a:p>
          <a:p>
            <a:endParaRPr lang="en-GB" sz="2200" dirty="0" smtClean="0"/>
          </a:p>
          <a:p>
            <a:endParaRPr lang="en-GB" sz="2200" b="1" dirty="0"/>
          </a:p>
        </p:txBody>
      </p:sp>
    </p:spTree>
    <p:extLst>
      <p:ext uri="{BB962C8B-B14F-4D97-AF65-F5344CB8AC3E}">
        <p14:creationId xmlns:p14="http://schemas.microsoft.com/office/powerpoint/2010/main" val="3312860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solidFill>
                  <a:schemeClr val="accent1">
                    <a:lumMod val="75000"/>
                  </a:schemeClr>
                </a:solidFill>
              </a:rPr>
              <a:t>Researches</a:t>
            </a:r>
            <a:r>
              <a:rPr lang="hu-HU" dirty="0" smtClean="0">
                <a:solidFill>
                  <a:schemeClr val="accent1">
                    <a:lumMod val="75000"/>
                  </a:schemeClr>
                </a:solidFill>
              </a:rPr>
              <a:t> in </a:t>
            </a:r>
            <a:r>
              <a:rPr lang="hu-HU" dirty="0" err="1" smtClean="0">
                <a:solidFill>
                  <a:schemeClr val="accent1">
                    <a:lumMod val="75000"/>
                  </a:schemeClr>
                </a:solidFill>
              </a:rPr>
              <a:t>the</a:t>
            </a:r>
            <a:r>
              <a:rPr lang="hu-HU" dirty="0" smtClean="0">
                <a:solidFill>
                  <a:schemeClr val="accent1">
                    <a:lumMod val="75000"/>
                  </a:schemeClr>
                </a:solidFill>
              </a:rPr>
              <a:t> </a:t>
            </a:r>
            <a:r>
              <a:rPr lang="hu-HU" dirty="0" err="1" smtClean="0">
                <a:solidFill>
                  <a:schemeClr val="accent1">
                    <a:lumMod val="75000"/>
                  </a:schemeClr>
                </a:solidFill>
              </a:rPr>
              <a:t>field</a:t>
            </a:r>
            <a:r>
              <a:rPr lang="hu-HU" dirty="0" smtClean="0">
                <a:solidFill>
                  <a:schemeClr val="accent1">
                    <a:lumMod val="75000"/>
                  </a:schemeClr>
                </a:solidFill>
              </a:rPr>
              <a:t> – Hungary</a:t>
            </a:r>
            <a:endParaRPr lang="hu-HU" dirty="0">
              <a:solidFill>
                <a:schemeClr val="accent1">
                  <a:lumMod val="75000"/>
                </a:schemeClr>
              </a:solidFill>
            </a:endParaRPr>
          </a:p>
        </p:txBody>
      </p:sp>
      <p:sp>
        <p:nvSpPr>
          <p:cNvPr id="3" name="Tartalom helye 2"/>
          <p:cNvSpPr>
            <a:spLocks noGrp="1"/>
          </p:cNvSpPr>
          <p:nvPr>
            <p:ph idx="1"/>
          </p:nvPr>
        </p:nvSpPr>
        <p:spPr>
          <a:xfrm>
            <a:off x="1097279" y="1845733"/>
            <a:ext cx="10818495" cy="4355041"/>
          </a:xfrm>
        </p:spPr>
        <p:txBody>
          <a:bodyPr>
            <a:noAutofit/>
          </a:bodyPr>
          <a:lstStyle/>
          <a:p>
            <a:pPr eaLnBrk="0" fontAlgn="base" hangingPunct="0">
              <a:lnSpc>
                <a:spcPct val="100000"/>
              </a:lnSpc>
              <a:spcBef>
                <a:spcPct val="0"/>
              </a:spcBef>
              <a:spcAft>
                <a:spcPct val="0"/>
              </a:spcAft>
            </a:pPr>
            <a:r>
              <a:rPr kumimoji="0" lang="en-GB" altLang="hu-HU" sz="22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The results by </a:t>
            </a:r>
            <a:r>
              <a:rPr kumimoji="0" lang="en-GB" altLang="hu-HU" sz="22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Bakucs</a:t>
            </a:r>
            <a:r>
              <a:rPr kumimoji="0" lang="en-GB" altLang="hu-HU" sz="22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et al. (2008) suggest that trust among co-operative members and trust between member and management have positive effects on group cohesion. </a:t>
            </a:r>
            <a:endParaRPr lang="en-GB" altLang="hu-HU" sz="2200" dirty="0" smtClean="0">
              <a:ea typeface="Calibri" panose="020F0502020204030204" pitchFamily="34" charset="0"/>
              <a:cs typeface="Times New Roman" panose="02020603050405020304" pitchFamily="18" charset="0"/>
            </a:endParaRPr>
          </a:p>
          <a:p>
            <a:pPr lvl="1" eaLnBrk="0" fontAlgn="base" hangingPunct="0">
              <a:lnSpc>
                <a:spcPct val="100000"/>
              </a:lnSpc>
              <a:spcBef>
                <a:spcPct val="0"/>
              </a:spcBef>
              <a:spcAft>
                <a:spcPct val="0"/>
              </a:spcAft>
            </a:pPr>
            <a:r>
              <a:rPr kumimoji="0" lang="en-GB" altLang="hu-HU"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affective trust has a greater impact on group cohesion than cognitive trust on both levels.</a:t>
            </a:r>
          </a:p>
          <a:p>
            <a:pPr lvl="1" eaLnBrk="0" fontAlgn="base" hangingPunct="0">
              <a:lnSpc>
                <a:spcPct val="100000"/>
              </a:lnSpc>
              <a:spcBef>
                <a:spcPct val="0"/>
              </a:spcBef>
              <a:spcAft>
                <a:spcPct val="0"/>
              </a:spcAft>
            </a:pPr>
            <a:r>
              <a:rPr kumimoji="0" lang="en-GB" altLang="hu-HU"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trust among members has a greater impact on group cohesion and members’ satisfaction than trust between members and the management</a:t>
            </a:r>
          </a:p>
          <a:p>
            <a:pPr marL="201168" lvl="1" indent="0" eaLnBrk="0" fontAlgn="base" hangingPunct="0">
              <a:lnSpc>
                <a:spcPct val="100000"/>
              </a:lnSpc>
              <a:spcBef>
                <a:spcPct val="0"/>
              </a:spcBef>
              <a:spcAft>
                <a:spcPct val="0"/>
              </a:spcAft>
              <a:buNone/>
            </a:pPr>
            <a:endParaRPr lang="en-GB" altLang="hu-HU" sz="2200" dirty="0" smtClean="0">
              <a:ea typeface="Calibri" panose="020F0502020204030204" pitchFamily="34" charset="0"/>
              <a:cs typeface="Times New Roman" panose="02020603050405020304" pitchFamily="18" charset="0"/>
            </a:endParaRPr>
          </a:p>
          <a:p>
            <a:pPr eaLnBrk="0" fontAlgn="base" hangingPunct="0">
              <a:lnSpc>
                <a:spcPct val="100000"/>
              </a:lnSpc>
              <a:spcBef>
                <a:spcPct val="0"/>
              </a:spcBef>
              <a:spcAft>
                <a:spcPct val="0"/>
              </a:spcAft>
            </a:pPr>
            <a:r>
              <a:rPr kumimoji="0" lang="en-GB" altLang="hu-HU" sz="22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Dudás</a:t>
            </a:r>
            <a:r>
              <a:rPr kumimoji="0" lang="en-GB" altLang="hu-HU" sz="22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(2009), </a:t>
            </a:r>
            <a:r>
              <a:rPr kumimoji="0" lang="en-GB" altLang="hu-HU" sz="22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analyzing</a:t>
            </a:r>
            <a:r>
              <a:rPr kumimoji="0" lang="en-GB" altLang="hu-HU" sz="22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the co-operative’s role in coordinating fruit and vegetable producers, deals with trust issues as well. “Producers’ low willingness to cooperate is possibly due to lack of trust.”</a:t>
            </a:r>
          </a:p>
          <a:p>
            <a:pPr lvl="1" eaLnBrk="0" fontAlgn="base" hangingPunct="0">
              <a:lnSpc>
                <a:spcPct val="100000"/>
              </a:lnSpc>
              <a:spcBef>
                <a:spcPct val="0"/>
              </a:spcBef>
              <a:spcAft>
                <a:spcPct val="0"/>
              </a:spcAft>
            </a:pPr>
            <a:r>
              <a:rPr kumimoji="0" lang="en-GB" altLang="hu-HU"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affective trust has a greater impact on group cohesion than cognitive trust. </a:t>
            </a:r>
          </a:p>
          <a:p>
            <a:pPr lvl="1" eaLnBrk="0" fontAlgn="base" hangingPunct="0">
              <a:lnSpc>
                <a:spcPct val="100000"/>
              </a:lnSpc>
              <a:spcBef>
                <a:spcPct val="0"/>
              </a:spcBef>
              <a:spcAft>
                <a:spcPct val="0"/>
              </a:spcAft>
            </a:pPr>
            <a:r>
              <a:rPr kumimoji="0" lang="en-GB" altLang="hu-HU"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group cohesion and affective trust has a positive impact on members’ performance and satisfaction. </a:t>
            </a:r>
          </a:p>
          <a:p>
            <a:pPr lvl="1" eaLnBrk="0" fontAlgn="base" hangingPunct="0">
              <a:lnSpc>
                <a:spcPct val="100000"/>
              </a:lnSpc>
              <a:spcBef>
                <a:spcPct val="0"/>
              </a:spcBef>
              <a:spcAft>
                <a:spcPct val="0"/>
              </a:spcAft>
            </a:pPr>
            <a:r>
              <a:rPr kumimoji="0" lang="en-GB" altLang="hu-HU"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the emotional foundations of an association and cooperation are stronger than tangible economic results.</a:t>
            </a:r>
          </a:p>
        </p:txBody>
      </p:sp>
    </p:spTree>
    <p:extLst>
      <p:ext uri="{BB962C8B-B14F-4D97-AF65-F5344CB8AC3E}">
        <p14:creationId xmlns:p14="http://schemas.microsoft.com/office/powerpoint/2010/main" val="1670052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err="1">
                <a:solidFill>
                  <a:schemeClr val="accent1">
                    <a:lumMod val="75000"/>
                  </a:schemeClr>
                </a:solidFill>
              </a:rPr>
              <a:t>Empirical</a:t>
            </a:r>
            <a:r>
              <a:rPr lang="hu-HU" dirty="0">
                <a:solidFill>
                  <a:schemeClr val="accent1">
                    <a:lumMod val="75000"/>
                  </a:schemeClr>
                </a:solidFill>
              </a:rPr>
              <a:t> </a:t>
            </a:r>
            <a:r>
              <a:rPr lang="hu-HU" dirty="0" err="1">
                <a:solidFill>
                  <a:schemeClr val="accent1">
                    <a:lumMod val="75000"/>
                  </a:schemeClr>
                </a:solidFill>
              </a:rPr>
              <a:t>research</a:t>
            </a:r>
            <a:r>
              <a:rPr lang="hu-HU" dirty="0">
                <a:solidFill>
                  <a:schemeClr val="accent1">
                    <a:lumMod val="75000"/>
                  </a:schemeClr>
                </a:solidFill>
              </a:rPr>
              <a:t> </a:t>
            </a:r>
            <a:r>
              <a:rPr lang="hu-HU" dirty="0" err="1">
                <a:solidFill>
                  <a:schemeClr val="accent1">
                    <a:lumMod val="75000"/>
                  </a:schemeClr>
                </a:solidFill>
              </a:rPr>
              <a:t>on</a:t>
            </a:r>
            <a:r>
              <a:rPr lang="hu-HU" dirty="0">
                <a:solidFill>
                  <a:schemeClr val="accent1">
                    <a:lumMod val="75000"/>
                  </a:schemeClr>
                </a:solidFill>
              </a:rPr>
              <a:t> </a:t>
            </a:r>
            <a:r>
              <a:rPr lang="hu-HU" dirty="0" err="1">
                <a:solidFill>
                  <a:schemeClr val="accent1">
                    <a:lumMod val="75000"/>
                  </a:schemeClr>
                </a:solidFill>
              </a:rPr>
              <a:t>machinery-sharing</a:t>
            </a:r>
            <a:r>
              <a:rPr lang="hu-HU" dirty="0">
                <a:solidFill>
                  <a:schemeClr val="accent1">
                    <a:lumMod val="75000"/>
                  </a:schemeClr>
                </a:solidFill>
              </a:rPr>
              <a:t> </a:t>
            </a:r>
            <a:r>
              <a:rPr lang="hu-HU" dirty="0" err="1">
                <a:solidFill>
                  <a:schemeClr val="accent1">
                    <a:lumMod val="75000"/>
                  </a:schemeClr>
                </a:solidFill>
              </a:rPr>
              <a:t>arrangements</a:t>
            </a:r>
            <a:r>
              <a:rPr lang="hu-HU" dirty="0">
                <a:solidFill>
                  <a:schemeClr val="accent1">
                    <a:lumMod val="75000"/>
                  </a:schemeClr>
                </a:solidFill>
              </a:rPr>
              <a:t> in </a:t>
            </a:r>
            <a:r>
              <a:rPr lang="hu-HU" dirty="0" smtClean="0">
                <a:solidFill>
                  <a:schemeClr val="accent1">
                    <a:lumMod val="75000"/>
                  </a:schemeClr>
                </a:solidFill>
              </a:rPr>
              <a:t>Hungary - </a:t>
            </a:r>
            <a:r>
              <a:rPr lang="hu-HU" dirty="0" err="1" smtClean="0">
                <a:solidFill>
                  <a:schemeClr val="accent1">
                    <a:lumMod val="75000"/>
                  </a:schemeClr>
                </a:solidFill>
              </a:rPr>
              <a:t>methodology</a:t>
            </a:r>
            <a:endParaRPr lang="hu-HU" dirty="0">
              <a:solidFill>
                <a:schemeClr val="accent1">
                  <a:lumMod val="75000"/>
                </a:schemeClr>
              </a:solidFill>
            </a:endParaRPr>
          </a:p>
        </p:txBody>
      </p:sp>
      <p:sp>
        <p:nvSpPr>
          <p:cNvPr id="3" name="Tartalom helye 2"/>
          <p:cNvSpPr>
            <a:spLocks noGrp="1"/>
          </p:cNvSpPr>
          <p:nvPr>
            <p:ph idx="1"/>
          </p:nvPr>
        </p:nvSpPr>
        <p:spPr/>
        <p:txBody>
          <a:bodyPr>
            <a:normAutofit/>
          </a:bodyPr>
          <a:lstStyle/>
          <a:p>
            <a:r>
              <a:rPr lang="en-GB" sz="2400" dirty="0" smtClean="0"/>
              <a:t>Using </a:t>
            </a:r>
            <a:r>
              <a:rPr lang="en-GB" sz="2400" dirty="0" err="1" smtClean="0"/>
              <a:t>Sholtes’s</a:t>
            </a:r>
            <a:r>
              <a:rPr lang="en-GB" sz="2400" dirty="0" smtClean="0"/>
              <a:t> trust model (</a:t>
            </a:r>
            <a:r>
              <a:rPr lang="en-GB" sz="2400" dirty="0" err="1" smtClean="0"/>
              <a:t>Sholtes</a:t>
            </a:r>
            <a:r>
              <a:rPr lang="en-GB" sz="2400" dirty="0" smtClean="0"/>
              <a:t>, 1998) placing trust in the matrix of loyalty and capability</a:t>
            </a:r>
          </a:p>
          <a:p>
            <a:pPr marL="457200" lvl="1" indent="0">
              <a:buNone/>
            </a:pPr>
            <a:r>
              <a:rPr lang="en-GB" sz="2200" i="1" dirty="0" smtClean="0"/>
              <a:t>H1.</a:t>
            </a:r>
            <a:r>
              <a:rPr lang="en-GB" sz="2200" dirty="0" smtClean="0"/>
              <a:t> Higher level of trust is developed if the faith in loyalty as well as in capability has high values among the partners</a:t>
            </a:r>
          </a:p>
          <a:p>
            <a:pPr marL="457200" lvl="1" indent="0">
              <a:buNone/>
            </a:pPr>
            <a:r>
              <a:rPr lang="en-GB" sz="2200" i="1" dirty="0" smtClean="0"/>
              <a:t>H2</a:t>
            </a:r>
            <a:r>
              <a:rPr lang="en-GB" sz="2200" dirty="0" smtClean="0"/>
              <a:t>. The faith in the loyalty and capability of partners is equally important regarding the level of trust</a:t>
            </a:r>
          </a:p>
          <a:p>
            <a:r>
              <a:rPr lang="hu-HU" sz="2400" dirty="0"/>
              <a:t>Q</a:t>
            </a:r>
            <a:r>
              <a:rPr lang="en-GB" sz="2400" dirty="0" err="1" smtClean="0"/>
              <a:t>uestionnaire</a:t>
            </a:r>
            <a:r>
              <a:rPr lang="en-GB" sz="2400" dirty="0" smtClean="0"/>
              <a:t> survey</a:t>
            </a:r>
          </a:p>
          <a:p>
            <a:r>
              <a:rPr lang="en-GB" sz="2400" dirty="0" smtClean="0"/>
              <a:t>132 </a:t>
            </a:r>
            <a:r>
              <a:rPr lang="en-GB" sz="2400" dirty="0" err="1" smtClean="0"/>
              <a:t>fieldcrops</a:t>
            </a:r>
            <a:r>
              <a:rPr lang="en-GB" sz="2400" dirty="0" smtClean="0"/>
              <a:t> farms in Southern Great Plain region (</a:t>
            </a:r>
            <a:r>
              <a:rPr lang="en-GB" sz="2400" dirty="0" err="1" smtClean="0"/>
              <a:t>Békés</a:t>
            </a:r>
            <a:r>
              <a:rPr lang="en-GB" sz="2400" dirty="0" smtClean="0"/>
              <a:t> county)</a:t>
            </a:r>
          </a:p>
          <a:p>
            <a:r>
              <a:rPr lang="en-GB" sz="2400" dirty="0" smtClean="0"/>
              <a:t>Statistical methods in the research: descriptive statistics, t-tests, one-way ANOVA with Post Hoc Tests, hierarchical ANOVA and linear regression</a:t>
            </a:r>
            <a:endParaRPr lang="en-GB" sz="2400" dirty="0"/>
          </a:p>
        </p:txBody>
      </p:sp>
    </p:spTree>
    <p:extLst>
      <p:ext uri="{BB962C8B-B14F-4D97-AF65-F5344CB8AC3E}">
        <p14:creationId xmlns:p14="http://schemas.microsoft.com/office/powerpoint/2010/main" val="2978239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i="1" dirty="0" err="1" smtClean="0">
                <a:solidFill>
                  <a:schemeClr val="accent1">
                    <a:lumMod val="75000"/>
                  </a:schemeClr>
                </a:solidFill>
              </a:rPr>
              <a:t>Sholtes’s</a:t>
            </a:r>
            <a:r>
              <a:rPr lang="hu-HU" i="1" dirty="0" smtClean="0">
                <a:solidFill>
                  <a:schemeClr val="accent1">
                    <a:lumMod val="75000"/>
                  </a:schemeClr>
                </a:solidFill>
              </a:rPr>
              <a:t> </a:t>
            </a:r>
            <a:r>
              <a:rPr lang="hu-HU" i="1" dirty="0" err="1" smtClean="0">
                <a:solidFill>
                  <a:schemeClr val="accent1">
                    <a:lumMod val="75000"/>
                  </a:schemeClr>
                </a:solidFill>
              </a:rPr>
              <a:t>trust</a:t>
            </a:r>
            <a:r>
              <a:rPr lang="hu-HU" i="1" dirty="0" smtClean="0">
                <a:solidFill>
                  <a:schemeClr val="accent1">
                    <a:lumMod val="75000"/>
                  </a:schemeClr>
                </a:solidFill>
              </a:rPr>
              <a:t> </a:t>
            </a:r>
            <a:r>
              <a:rPr lang="hu-HU" i="1" dirty="0" err="1" smtClean="0">
                <a:solidFill>
                  <a:schemeClr val="accent1">
                    <a:lumMod val="75000"/>
                  </a:schemeClr>
                </a:solidFill>
              </a:rPr>
              <a:t>model</a:t>
            </a:r>
            <a:endParaRPr lang="hu-HU" i="1" dirty="0">
              <a:solidFill>
                <a:schemeClr val="accent1">
                  <a:lumMod val="75000"/>
                </a:schemeClr>
              </a:solidFill>
            </a:endParaRPr>
          </a:p>
        </p:txBody>
      </p:sp>
      <p:graphicFrame>
        <p:nvGraphicFramePr>
          <p:cNvPr id="5" name="Tartalom helye 4"/>
          <p:cNvGraphicFramePr>
            <a:graphicFrameLocks noGrp="1"/>
          </p:cNvGraphicFramePr>
          <p:nvPr>
            <p:ph idx="1"/>
            <p:extLst>
              <p:ext uri="{D42A27DB-BD31-4B8C-83A1-F6EECF244321}">
                <p14:modId xmlns:p14="http://schemas.microsoft.com/office/powerpoint/2010/main" val="4224869620"/>
              </p:ext>
            </p:extLst>
          </p:nvPr>
        </p:nvGraphicFramePr>
        <p:xfrm>
          <a:off x="2820475" y="2305317"/>
          <a:ext cx="6304225" cy="3775252"/>
        </p:xfrm>
        <a:graphic>
          <a:graphicData uri="http://schemas.openxmlformats.org/drawingml/2006/table">
            <a:tbl>
              <a:tblPr firstRow="1" firstCol="1" lastRow="1" lastCol="1" bandRow="1" bandCol="1"/>
              <a:tblGrid>
                <a:gridCol w="2595432">
                  <a:extLst>
                    <a:ext uri="{9D8B030D-6E8A-4147-A177-3AD203B41FA5}">
                      <a16:colId xmlns:a16="http://schemas.microsoft.com/office/drawing/2014/main" val="20000"/>
                    </a:ext>
                  </a:extLst>
                </a:gridCol>
                <a:gridCol w="921875">
                  <a:extLst>
                    <a:ext uri="{9D8B030D-6E8A-4147-A177-3AD203B41FA5}">
                      <a16:colId xmlns:a16="http://schemas.microsoft.com/office/drawing/2014/main" val="20001"/>
                    </a:ext>
                  </a:extLst>
                </a:gridCol>
                <a:gridCol w="1248076">
                  <a:extLst>
                    <a:ext uri="{9D8B030D-6E8A-4147-A177-3AD203B41FA5}">
                      <a16:colId xmlns:a16="http://schemas.microsoft.com/office/drawing/2014/main" val="20002"/>
                    </a:ext>
                  </a:extLst>
                </a:gridCol>
                <a:gridCol w="1538842">
                  <a:extLst>
                    <a:ext uri="{9D8B030D-6E8A-4147-A177-3AD203B41FA5}">
                      <a16:colId xmlns:a16="http://schemas.microsoft.com/office/drawing/2014/main" val="20003"/>
                    </a:ext>
                  </a:extLst>
                </a:gridCol>
              </a:tblGrid>
              <a:tr h="1303959">
                <a:tc>
                  <a:txBody>
                    <a:bodyPr/>
                    <a:lstStyle/>
                    <a:p>
                      <a:pPr algn="ctr">
                        <a:lnSpc>
                          <a:spcPct val="115000"/>
                        </a:lnSpc>
                        <a:spcAft>
                          <a:spcPts val="0"/>
                        </a:spcAft>
                      </a:pPr>
                      <a:r>
                        <a:rPr lang="hu-HU" sz="2000" dirty="0">
                          <a:effectLst/>
                          <a:latin typeface="+mn-lt"/>
                          <a:ea typeface="Times New Roman" panose="02020603050405020304" pitchFamily="18" charset="0"/>
                          <a:cs typeface="Times New Roman" panose="02020603050405020304" pitchFamily="18" charset="0"/>
                        </a:rPr>
                        <a:t> </a:t>
                      </a:r>
                      <a:endParaRPr lang="hu-HU" sz="18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hu-HU" sz="2000" dirty="0">
                          <a:effectLst/>
                          <a:latin typeface="+mn-lt"/>
                          <a:ea typeface="Times New Roman" panose="02020603050405020304" pitchFamily="18" charset="0"/>
                          <a:cs typeface="Times New Roman" panose="02020603050405020304" pitchFamily="18" charset="0"/>
                        </a:rPr>
                        <a:t> </a:t>
                      </a:r>
                      <a:endParaRPr lang="hu-HU" sz="18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gridSpan="2">
                  <a:txBody>
                    <a:bodyPr/>
                    <a:lstStyle/>
                    <a:p>
                      <a:pPr algn="ctr">
                        <a:lnSpc>
                          <a:spcPct val="115000"/>
                        </a:lnSpc>
                        <a:spcAft>
                          <a:spcPts val="0"/>
                        </a:spcAft>
                      </a:pPr>
                      <a:r>
                        <a:rPr lang="en-US" sz="2000" b="1" dirty="0">
                          <a:effectLst/>
                          <a:latin typeface="+mn-lt"/>
                          <a:ea typeface="Times New Roman" panose="02020603050405020304" pitchFamily="18" charset="0"/>
                          <a:cs typeface="Times New Roman" panose="02020603050405020304" pitchFamily="18" charset="0"/>
                        </a:rPr>
                        <a:t>Capability</a:t>
                      </a:r>
                      <a:endParaRPr lang="hu-HU" sz="1800"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n-US" sz="2000" i="1" dirty="0">
                          <a:effectLst/>
                          <a:latin typeface="+mn-lt"/>
                          <a:ea typeface="Times New Roman" panose="02020603050405020304" pitchFamily="18" charset="0"/>
                          <a:cs typeface="Times New Roman" panose="02020603050405020304" pitchFamily="18" charset="0"/>
                        </a:rPr>
                        <a:t>“The value I consider my</a:t>
                      </a:r>
                      <a:endParaRPr lang="hu-HU" sz="1800"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n-US" sz="2000" i="1" dirty="0">
                          <a:effectLst/>
                          <a:latin typeface="+mn-lt"/>
                          <a:ea typeface="Times New Roman" panose="02020603050405020304" pitchFamily="18" charset="0"/>
                          <a:cs typeface="Times New Roman" panose="02020603050405020304" pitchFamily="18" charset="0"/>
                        </a:rPr>
                        <a:t>partner is capable and qualified”</a:t>
                      </a:r>
                      <a:endParaRPr lang="hu-HU" sz="18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hMerge="1">
                  <a:txBody>
                    <a:bodyPr/>
                    <a:lstStyle/>
                    <a:p>
                      <a:endParaRPr lang="hu-HU"/>
                    </a:p>
                  </a:txBody>
                  <a:tcPr/>
                </a:tc>
                <a:extLst>
                  <a:ext uri="{0D108BD9-81ED-4DB2-BD59-A6C34878D82A}">
                    <a16:rowId xmlns:a16="http://schemas.microsoft.com/office/drawing/2014/main" val="10000"/>
                  </a:ext>
                </a:extLst>
              </a:tr>
              <a:tr h="330860">
                <a:tc>
                  <a:txBody>
                    <a:bodyPr/>
                    <a:lstStyle/>
                    <a:p>
                      <a:pPr algn="ctr">
                        <a:lnSpc>
                          <a:spcPct val="115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hu-HU" sz="18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dirty="0">
                          <a:effectLst/>
                          <a:latin typeface="+mn-lt"/>
                          <a:ea typeface="Times New Roman" panose="02020603050405020304" pitchFamily="18" charset="0"/>
                          <a:cs typeface="Times New Roman" panose="02020603050405020304" pitchFamily="18" charset="0"/>
                        </a:rPr>
                        <a:t> </a:t>
                      </a:r>
                      <a:endParaRPr lang="hu-HU" sz="18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gridSpan="2">
                  <a:txBody>
                    <a:bodyPr/>
                    <a:lstStyle/>
                    <a:p>
                      <a:pPr algn="ctr">
                        <a:lnSpc>
                          <a:spcPct val="115000"/>
                        </a:lnSpc>
                        <a:spcAft>
                          <a:spcPts val="0"/>
                        </a:spcAft>
                      </a:pPr>
                      <a:r>
                        <a:rPr lang="en-US" sz="2000" b="1" dirty="0">
                          <a:effectLst/>
                          <a:latin typeface="+mn-lt"/>
                          <a:ea typeface="Times New Roman" panose="02020603050405020304" pitchFamily="18" charset="0"/>
                          <a:cs typeface="Times New Roman" panose="02020603050405020304" pitchFamily="18" charset="0"/>
                        </a:rPr>
                        <a:t> </a:t>
                      </a:r>
                      <a:endParaRPr lang="hu-HU" sz="18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hMerge="1">
                  <a:txBody>
                    <a:bodyPr/>
                    <a:lstStyle/>
                    <a:p>
                      <a:endParaRPr lang="hu-HU"/>
                    </a:p>
                  </a:txBody>
                  <a:tcPr/>
                </a:tc>
                <a:extLst>
                  <a:ext uri="{0D108BD9-81ED-4DB2-BD59-A6C34878D82A}">
                    <a16:rowId xmlns:a16="http://schemas.microsoft.com/office/drawing/2014/main" val="10001"/>
                  </a:ext>
                </a:extLst>
              </a:tr>
              <a:tr h="330860">
                <a:tc>
                  <a:txBody>
                    <a:bodyPr/>
                    <a:lstStyle/>
                    <a:p>
                      <a:pPr algn="ctr">
                        <a:lnSpc>
                          <a:spcPct val="115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hu-HU" sz="18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hu-HU" sz="18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a:effectLst/>
                          <a:latin typeface="+mn-lt"/>
                          <a:ea typeface="Times New Roman" panose="02020603050405020304" pitchFamily="18" charset="0"/>
                          <a:cs typeface="Times New Roman" panose="02020603050405020304" pitchFamily="18" charset="0"/>
                        </a:rPr>
                        <a:t>Low</a:t>
                      </a:r>
                      <a:endParaRPr lang="hu-HU" sz="1800">
                        <a:effectLst/>
                        <a:latin typeface="+mn-lt"/>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mn-lt"/>
                          <a:ea typeface="Times New Roman" panose="02020603050405020304" pitchFamily="18" charset="0"/>
                          <a:cs typeface="Times New Roman" panose="02020603050405020304" pitchFamily="18" charset="0"/>
                        </a:rPr>
                        <a:t>High</a:t>
                      </a:r>
                      <a:endParaRPr lang="hu-HU"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22038">
                <a:tc rowSpan="2">
                  <a:txBody>
                    <a:bodyPr/>
                    <a:lstStyle/>
                    <a:p>
                      <a:pPr algn="ctr">
                        <a:lnSpc>
                          <a:spcPct val="115000"/>
                        </a:lnSpc>
                        <a:spcAft>
                          <a:spcPts val="0"/>
                        </a:spcAft>
                      </a:pPr>
                      <a:r>
                        <a:rPr lang="en-US" sz="2000" b="1" dirty="0">
                          <a:effectLst/>
                          <a:latin typeface="+mn-lt"/>
                          <a:ea typeface="Times New Roman" panose="02020603050405020304" pitchFamily="18" charset="0"/>
                          <a:cs typeface="Times New Roman" panose="02020603050405020304" pitchFamily="18" charset="0"/>
                        </a:rPr>
                        <a:t>Loyalty</a:t>
                      </a:r>
                      <a:endParaRPr lang="hu-HU" sz="1800"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n-US" sz="2000" i="1" dirty="0">
                          <a:effectLst/>
                          <a:latin typeface="+mn-lt"/>
                          <a:ea typeface="Times New Roman" panose="02020603050405020304" pitchFamily="18" charset="0"/>
                          <a:cs typeface="Times New Roman" panose="02020603050405020304" pitchFamily="18" charset="0"/>
                        </a:rPr>
                        <a:t>“The value I believe my partner likes me and he will support me in future”</a:t>
                      </a:r>
                      <a:endParaRPr lang="hu-HU" sz="1800" dirty="0">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a:effectLst/>
                          <a:latin typeface="+mn-lt"/>
                          <a:ea typeface="Times New Roman" panose="02020603050405020304" pitchFamily="18" charset="0"/>
                          <a:cs typeface="Times New Roman" panose="02020603050405020304" pitchFamily="18" charset="0"/>
                        </a:rPr>
                        <a:t>High</a:t>
                      </a:r>
                      <a:endParaRPr lang="hu-HU" sz="1800">
                        <a:effectLst/>
                        <a:latin typeface="+mn-lt"/>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cap="all" dirty="0">
                          <a:effectLst/>
                          <a:latin typeface="+mn-lt"/>
                          <a:ea typeface="Times New Roman" panose="02020603050405020304" pitchFamily="18" charset="0"/>
                          <a:cs typeface="Times New Roman" panose="02020603050405020304" pitchFamily="18" charset="0"/>
                        </a:rPr>
                        <a:t>Sympathy</a:t>
                      </a:r>
                      <a:endParaRPr lang="hu-HU"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mn-lt"/>
                          <a:ea typeface="Times New Roman" panose="02020603050405020304" pitchFamily="18" charset="0"/>
                          <a:cs typeface="Times New Roman" panose="02020603050405020304" pitchFamily="18" charset="0"/>
                        </a:rPr>
                        <a:t>TRUST</a:t>
                      </a:r>
                      <a:endParaRPr lang="hu-HU"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81922">
                <a:tc vMerge="1">
                  <a:txBody>
                    <a:bodyPr/>
                    <a:lstStyle/>
                    <a:p>
                      <a:endParaRPr lang="hu-HU"/>
                    </a:p>
                  </a:txBody>
                  <a:tcPr/>
                </a:tc>
                <a:tc>
                  <a:txBody>
                    <a:bodyPr/>
                    <a:lstStyle/>
                    <a:p>
                      <a:pPr algn="ctr">
                        <a:lnSpc>
                          <a:spcPct val="115000"/>
                        </a:lnSpc>
                        <a:spcAft>
                          <a:spcPts val="0"/>
                        </a:spcAft>
                      </a:pPr>
                      <a:r>
                        <a:rPr lang="en-US" sz="2000">
                          <a:effectLst/>
                          <a:latin typeface="+mn-lt"/>
                          <a:ea typeface="Times New Roman" panose="02020603050405020304" pitchFamily="18" charset="0"/>
                          <a:cs typeface="Times New Roman" panose="02020603050405020304" pitchFamily="18" charset="0"/>
                        </a:rPr>
                        <a:t>Low</a:t>
                      </a:r>
                      <a:endParaRPr lang="hu-HU" sz="1800">
                        <a:effectLst/>
                        <a:latin typeface="+mn-lt"/>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cap="all">
                          <a:effectLst/>
                          <a:latin typeface="+mn-lt"/>
                          <a:ea typeface="Times New Roman" panose="02020603050405020304" pitchFamily="18" charset="0"/>
                          <a:cs typeface="Times New Roman" panose="02020603050405020304" pitchFamily="18" charset="0"/>
                        </a:rPr>
                        <a:t>Mistrust</a:t>
                      </a:r>
                      <a:endParaRPr lang="hu-HU"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cap="all" dirty="0">
                          <a:effectLst/>
                          <a:latin typeface="+mn-lt"/>
                          <a:ea typeface="Times New Roman" panose="02020603050405020304" pitchFamily="18" charset="0"/>
                          <a:cs typeface="Times New Roman" panose="02020603050405020304" pitchFamily="18" charset="0"/>
                        </a:rPr>
                        <a:t>Respect</a:t>
                      </a:r>
                      <a:endParaRPr lang="hu-HU"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47540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err="1">
                <a:solidFill>
                  <a:schemeClr val="accent1">
                    <a:lumMod val="75000"/>
                  </a:schemeClr>
                </a:solidFill>
              </a:rPr>
              <a:t>Empirical</a:t>
            </a:r>
            <a:r>
              <a:rPr lang="hu-HU" dirty="0">
                <a:solidFill>
                  <a:schemeClr val="accent1">
                    <a:lumMod val="75000"/>
                  </a:schemeClr>
                </a:solidFill>
              </a:rPr>
              <a:t> </a:t>
            </a:r>
            <a:r>
              <a:rPr lang="hu-HU" dirty="0" err="1">
                <a:solidFill>
                  <a:schemeClr val="accent1">
                    <a:lumMod val="75000"/>
                  </a:schemeClr>
                </a:solidFill>
              </a:rPr>
              <a:t>research</a:t>
            </a:r>
            <a:r>
              <a:rPr lang="hu-HU" dirty="0">
                <a:solidFill>
                  <a:schemeClr val="accent1">
                    <a:lumMod val="75000"/>
                  </a:schemeClr>
                </a:solidFill>
              </a:rPr>
              <a:t> </a:t>
            </a:r>
            <a:r>
              <a:rPr lang="hu-HU" dirty="0" err="1">
                <a:solidFill>
                  <a:schemeClr val="accent1">
                    <a:lumMod val="75000"/>
                  </a:schemeClr>
                </a:solidFill>
              </a:rPr>
              <a:t>on</a:t>
            </a:r>
            <a:r>
              <a:rPr lang="hu-HU" dirty="0">
                <a:solidFill>
                  <a:schemeClr val="accent1">
                    <a:lumMod val="75000"/>
                  </a:schemeClr>
                </a:solidFill>
              </a:rPr>
              <a:t> </a:t>
            </a:r>
            <a:r>
              <a:rPr lang="hu-HU" dirty="0" err="1">
                <a:solidFill>
                  <a:schemeClr val="accent1">
                    <a:lumMod val="75000"/>
                  </a:schemeClr>
                </a:solidFill>
              </a:rPr>
              <a:t>machinery-sharing</a:t>
            </a:r>
            <a:r>
              <a:rPr lang="hu-HU" dirty="0">
                <a:solidFill>
                  <a:schemeClr val="accent1">
                    <a:lumMod val="75000"/>
                  </a:schemeClr>
                </a:solidFill>
              </a:rPr>
              <a:t> </a:t>
            </a:r>
            <a:r>
              <a:rPr lang="hu-HU" dirty="0" err="1">
                <a:solidFill>
                  <a:schemeClr val="accent1">
                    <a:lumMod val="75000"/>
                  </a:schemeClr>
                </a:solidFill>
              </a:rPr>
              <a:t>arrangements</a:t>
            </a:r>
            <a:r>
              <a:rPr lang="hu-HU" dirty="0">
                <a:solidFill>
                  <a:schemeClr val="accent1">
                    <a:lumMod val="75000"/>
                  </a:schemeClr>
                </a:solidFill>
              </a:rPr>
              <a:t> in </a:t>
            </a:r>
            <a:r>
              <a:rPr lang="hu-HU" dirty="0" smtClean="0">
                <a:solidFill>
                  <a:schemeClr val="accent1">
                    <a:lumMod val="75000"/>
                  </a:schemeClr>
                </a:solidFill>
              </a:rPr>
              <a:t>Hungary – </a:t>
            </a:r>
            <a:r>
              <a:rPr lang="hu-HU" dirty="0" err="1" smtClean="0">
                <a:solidFill>
                  <a:schemeClr val="accent1">
                    <a:lumMod val="75000"/>
                  </a:schemeClr>
                </a:solidFill>
              </a:rPr>
              <a:t>results</a:t>
            </a:r>
            <a:endParaRPr lang="hu-HU" dirty="0">
              <a:solidFill>
                <a:schemeClr val="accent1">
                  <a:lumMod val="75000"/>
                </a:schemeClr>
              </a:solidFill>
            </a:endParaRPr>
          </a:p>
        </p:txBody>
      </p:sp>
      <p:sp>
        <p:nvSpPr>
          <p:cNvPr id="3" name="Tartalom helye 2"/>
          <p:cNvSpPr>
            <a:spLocks noGrp="1"/>
          </p:cNvSpPr>
          <p:nvPr>
            <p:ph idx="1"/>
          </p:nvPr>
        </p:nvSpPr>
        <p:spPr>
          <a:xfrm>
            <a:off x="838200" y="1864262"/>
            <a:ext cx="10515600" cy="4351338"/>
          </a:xfrm>
        </p:spPr>
        <p:txBody>
          <a:bodyPr>
            <a:normAutofit/>
          </a:bodyPr>
          <a:lstStyle/>
          <a:p>
            <a:r>
              <a:rPr lang="en-US" sz="2400" dirty="0" smtClean="0"/>
              <a:t>Statistical analyses have proved that the loyalty dimension is more important in the development of trust than the faith in professional competence.</a:t>
            </a:r>
            <a:endParaRPr lang="hu-HU" sz="2400" dirty="0" smtClean="0"/>
          </a:p>
          <a:p>
            <a:pPr lvl="1"/>
            <a:r>
              <a:rPr lang="hu-HU" sz="2200" dirty="0" smtClean="0"/>
              <a:t>H1:</a:t>
            </a:r>
            <a:r>
              <a:rPr lang="en-US" sz="2200" dirty="0" smtClean="0"/>
              <a:t> all of the replies related to the faith in the qualities of fellow farmers received higher average marks than the items used for measuring the loyalty</a:t>
            </a:r>
            <a:r>
              <a:rPr lang="hu-HU" sz="2200" dirty="0" smtClean="0"/>
              <a:t>. T</a:t>
            </a:r>
            <a:r>
              <a:rPr lang="en-US" sz="2200" dirty="0" smtClean="0"/>
              <a:t>he higher level of faith in capability can be statistically proven</a:t>
            </a:r>
            <a:endParaRPr lang="hu-HU" sz="2200" dirty="0" smtClean="0"/>
          </a:p>
          <a:p>
            <a:pPr lvl="1"/>
            <a:r>
              <a:rPr lang="hu-HU" sz="2200" dirty="0" smtClean="0"/>
              <a:t>H2: </a:t>
            </a:r>
            <a:r>
              <a:rPr lang="en-US" sz="2200" dirty="0" smtClean="0"/>
              <a:t>The analyses made with explanatory models prove that the level of trust is mostly determined by the faith in loyalty, although the impact of faith in capability is also very strong</a:t>
            </a:r>
            <a:r>
              <a:rPr lang="hu-HU" sz="2200" dirty="0" smtClean="0"/>
              <a:t>; h</a:t>
            </a:r>
            <a:r>
              <a:rPr lang="en-US" sz="2200" dirty="0" err="1" smtClean="0"/>
              <a:t>ypothesis</a:t>
            </a:r>
            <a:r>
              <a:rPr lang="en-US" sz="2200" dirty="0" smtClean="0"/>
              <a:t> 2 (H2) rejected.</a:t>
            </a:r>
            <a:endParaRPr lang="hu-HU" sz="2200" dirty="0" smtClean="0"/>
          </a:p>
          <a:p>
            <a:r>
              <a:rPr lang="en-US" sz="2400" dirty="0" smtClean="0"/>
              <a:t>Our </a:t>
            </a:r>
            <a:r>
              <a:rPr lang="en-US" sz="2400" dirty="0"/>
              <a:t>results clearly confirm the theoretical model, according to which trust is formed if the faith in both the loyalty and the capability is high among the partners. </a:t>
            </a:r>
            <a:endParaRPr lang="hu-HU" sz="2400" dirty="0" smtClean="0"/>
          </a:p>
          <a:p>
            <a:pPr lvl="1"/>
            <a:endParaRPr lang="hu-HU" sz="2000" dirty="0" smtClean="0"/>
          </a:p>
          <a:p>
            <a:pPr lvl="1"/>
            <a:endParaRPr lang="hu-HU" sz="2000" dirty="0"/>
          </a:p>
        </p:txBody>
      </p:sp>
    </p:spTree>
    <p:extLst>
      <p:ext uri="{BB962C8B-B14F-4D97-AF65-F5344CB8AC3E}">
        <p14:creationId xmlns:p14="http://schemas.microsoft.com/office/powerpoint/2010/main" val="1003359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tív">
  <a:themeElements>
    <a:clrScheme name="Zöld–sárg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Retrospektív">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
  <TotalTime>164</TotalTime>
  <Words>1248</Words>
  <Application>Microsoft Office PowerPoint</Application>
  <PresentationFormat>Szélesvásznú</PresentationFormat>
  <Paragraphs>91</Paragraphs>
  <Slides>12</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12</vt:i4>
      </vt:variant>
    </vt:vector>
  </HeadingPairs>
  <TitlesOfParts>
    <vt:vector size="16" baseType="lpstr">
      <vt:lpstr>Calibri</vt:lpstr>
      <vt:lpstr>Calibri Light</vt:lpstr>
      <vt:lpstr>Times New Roman</vt:lpstr>
      <vt:lpstr>Retrospektív</vt:lpstr>
      <vt:lpstr>DRIVERS OF TRUST – SOME EXPERIENCES FROM HUNGARIAN AGRICULTURAL COOPERATIVES</vt:lpstr>
      <vt:lpstr>Context of the topic</vt:lpstr>
      <vt:lpstr>Trust – theoretical approaches</vt:lpstr>
      <vt:lpstr>Trust – theoretical approaches</vt:lpstr>
      <vt:lpstr>Problem setting - HU</vt:lpstr>
      <vt:lpstr>Researches in the field – Hungary</vt:lpstr>
      <vt:lpstr>Empirical research on machinery-sharing arrangements in Hungary - methodology</vt:lpstr>
      <vt:lpstr>Sholtes’s trust model</vt:lpstr>
      <vt:lpstr>Empirical research on machinery-sharing arrangements in Hungary – results</vt:lpstr>
      <vt:lpstr>Problems in behind</vt:lpstr>
      <vt:lpstr>Conclusions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DRIVERS OF TRUST – SOME EXPERIENCES FROM HUNGARIAN AGRICULTURAL CO-OPERATIVES</dc:title>
  <dc:creator>Vasa Laszlo</dc:creator>
  <cp:lastModifiedBy>Windows-felhasználó</cp:lastModifiedBy>
  <cp:revision>18</cp:revision>
  <dcterms:created xsi:type="dcterms:W3CDTF">2017-10-14T23:39:27Z</dcterms:created>
  <dcterms:modified xsi:type="dcterms:W3CDTF">2017-10-18T13:28:38Z</dcterms:modified>
</cp:coreProperties>
</file>